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handoutMasterIdLst>
    <p:handoutMasterId r:id="rId40"/>
  </p:handoutMasterIdLst>
  <p:sldIdLst>
    <p:sldId id="256" r:id="rId2"/>
    <p:sldId id="294" r:id="rId3"/>
    <p:sldId id="257" r:id="rId4"/>
    <p:sldId id="258" r:id="rId5"/>
    <p:sldId id="292" r:id="rId6"/>
    <p:sldId id="261" r:id="rId7"/>
    <p:sldId id="262" r:id="rId8"/>
    <p:sldId id="293" r:id="rId9"/>
    <p:sldId id="264" r:id="rId10"/>
    <p:sldId id="295" r:id="rId11"/>
    <p:sldId id="296" r:id="rId12"/>
    <p:sldId id="297" r:id="rId13"/>
    <p:sldId id="265" r:id="rId14"/>
    <p:sldId id="266" r:id="rId15"/>
    <p:sldId id="290" r:id="rId16"/>
    <p:sldId id="267" r:id="rId17"/>
    <p:sldId id="286" r:id="rId18"/>
    <p:sldId id="287" r:id="rId19"/>
    <p:sldId id="268" r:id="rId20"/>
    <p:sldId id="269" r:id="rId21"/>
    <p:sldId id="298" r:id="rId22"/>
    <p:sldId id="29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2" autoAdjust="0"/>
    <p:restoredTop sz="94619" autoAdjust="0"/>
  </p:normalViewPr>
  <p:slideViewPr>
    <p:cSldViewPr>
      <p:cViewPr varScale="1">
        <p:scale>
          <a:sx n="68" d="100"/>
          <a:sy n="68" d="100"/>
        </p:scale>
        <p:origin x="-786" y="-90"/>
      </p:cViewPr>
      <p:guideLst>
        <p:guide orient="horz" pos="2160"/>
        <p:guide pos="2880"/>
      </p:guideLst>
    </p:cSldViewPr>
  </p:slideViewPr>
  <p:outlineViewPr>
    <p:cViewPr>
      <p:scale>
        <a:sx n="33" d="100"/>
        <a:sy n="33" d="100"/>
      </p:scale>
      <p:origin x="0" y="13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C4400BD5-2BD0-46C3-BB8D-19E08E73DF03}" type="datetimeFigureOut">
              <a:rPr lang="en-US" smtClean="0"/>
              <a:pPr/>
              <a:t>5/1/2013</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54FBAA43-FA0B-4EF9-8FE7-45999B7734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E1EC8D-04F8-4DE8-99F7-869F015000D5}"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1EC8D-04F8-4DE8-99F7-869F015000D5}"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1EC8D-04F8-4DE8-99F7-869F015000D5}"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1EC8D-04F8-4DE8-99F7-869F015000D5}"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1EC8D-04F8-4DE8-99F7-869F015000D5}"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E1EC8D-04F8-4DE8-99F7-869F015000D5}"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E1EC8D-04F8-4DE8-99F7-869F015000D5}" type="datetimeFigureOut">
              <a:rPr lang="en-US" smtClean="0"/>
              <a:pPr/>
              <a:t>5/1/2013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E1EC8D-04F8-4DE8-99F7-869F015000D5}" type="datetimeFigureOut">
              <a:rPr lang="en-US" smtClean="0"/>
              <a:pPr/>
              <a:t>5/1/2013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1EC8D-04F8-4DE8-99F7-869F015000D5}" type="datetimeFigureOut">
              <a:rPr lang="en-US" smtClean="0"/>
              <a:pPr/>
              <a:t>5/1/2013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1EC8D-04F8-4DE8-99F7-869F015000D5}"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1EC8D-04F8-4DE8-99F7-869F015000D5}"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C3940-DFB3-4782-A7E2-FF389F7601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1EC8D-04F8-4DE8-99F7-869F015000D5}" type="datetimeFigureOut">
              <a:rPr lang="en-US" smtClean="0"/>
              <a:pPr/>
              <a:t>5/1/2013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C3940-DFB3-4782-A7E2-FF389F7601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wballew@lrmlaw.com" TargetMode="External"/><Relationship Id="rId7" Type="http://schemas.openxmlformats.org/officeDocument/2006/relationships/image" Target="../media/image1.jpeg"/><Relationship Id="rId2" Type="http://schemas.openxmlformats.org/officeDocument/2006/relationships/hyperlink" Target="mailto:cwsartain@lrmlaw.com" TargetMode="External"/><Relationship Id="rId1" Type="http://schemas.openxmlformats.org/officeDocument/2006/relationships/slideLayout" Target="../slideLayouts/slideLayout1.xml"/><Relationship Id="rId6" Type="http://schemas.openxmlformats.org/officeDocument/2006/relationships/hyperlink" Target="http://www.energyandthelaw.com/" TargetMode="External"/><Relationship Id="rId5" Type="http://schemas.openxmlformats.org/officeDocument/2006/relationships/hyperlink" Target="http://www.lrmlaw.com/" TargetMode="External"/><Relationship Id="rId4" Type="http://schemas.openxmlformats.org/officeDocument/2006/relationships/hyperlink" Target="mailto:rslater@lrmlaw.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848600" cy="2076450"/>
          </a:xfrm>
        </p:spPr>
        <p:txBody>
          <a:bodyPr>
            <a:noAutofit/>
          </a:bodyPr>
          <a:lstStyle/>
          <a:p>
            <a:r>
              <a:rPr lang="en-US" sz="2400" b="1" dirty="0" smtClean="0"/>
              <a:t>YOUR FAULT, MY FAULT, THEIR FAULT … </a:t>
            </a:r>
            <a:r>
              <a:rPr lang="en-US" sz="2400" dirty="0" smtClean="0"/>
              <a:t/>
            </a:r>
            <a:br>
              <a:rPr lang="en-US" sz="2400" dirty="0" smtClean="0"/>
            </a:br>
            <a:r>
              <a:rPr lang="en-US" sz="2400" b="1" dirty="0" smtClean="0"/>
              <a:t>DOES IT EVEN MATTER?</a:t>
            </a:r>
            <a:r>
              <a:rPr lang="en-US" sz="2400" dirty="0" smtClean="0"/>
              <a:t/>
            </a:r>
            <a:br>
              <a:rPr lang="en-US" sz="2400" dirty="0" smtClean="0"/>
            </a:br>
            <a:r>
              <a:rPr lang="en-US" sz="2400" b="1" dirty="0" smtClean="0"/>
              <a:t>INDEMNIFICATION AND EXCULPATORY </a:t>
            </a:r>
            <a:r>
              <a:rPr lang="en-US" sz="2400" dirty="0" smtClean="0"/>
              <a:t/>
            </a:r>
            <a:br>
              <a:rPr lang="en-US" sz="2400" dirty="0" smtClean="0"/>
            </a:br>
            <a:r>
              <a:rPr lang="en-US" sz="2400" b="1" dirty="0" smtClean="0"/>
              <a:t>AGREEMENTS IN THE OIL PATCH</a:t>
            </a:r>
            <a:endParaRPr lang="en-US" sz="2400" dirty="0"/>
          </a:p>
        </p:txBody>
      </p:sp>
      <p:sp>
        <p:nvSpPr>
          <p:cNvPr id="3" name="Subtitle 2"/>
          <p:cNvSpPr>
            <a:spLocks noGrp="1"/>
          </p:cNvSpPr>
          <p:nvPr>
            <p:ph type="subTitle" idx="1"/>
          </p:nvPr>
        </p:nvSpPr>
        <p:spPr>
          <a:xfrm>
            <a:off x="685800" y="2514600"/>
            <a:ext cx="7772400" cy="2667000"/>
          </a:xfrm>
        </p:spPr>
        <p:txBody>
          <a:bodyPr/>
          <a:lstStyle/>
          <a:p>
            <a:r>
              <a:rPr lang="en-US" sz="2000" b="1" dirty="0" smtClean="0">
                <a:solidFill>
                  <a:schemeClr val="tx1">
                    <a:lumMod val="75000"/>
                    <a:lumOff val="25000"/>
                  </a:schemeClr>
                </a:solidFill>
              </a:rPr>
              <a:t>2013 </a:t>
            </a:r>
            <a:r>
              <a:rPr lang="en-US" sz="2000" b="1" dirty="0" err="1" smtClean="0">
                <a:solidFill>
                  <a:schemeClr val="tx1">
                    <a:lumMod val="75000"/>
                    <a:lumOff val="25000"/>
                  </a:schemeClr>
                </a:solidFill>
              </a:rPr>
              <a:t>AAPL</a:t>
            </a:r>
            <a:r>
              <a:rPr lang="en-US" sz="2000" b="1" dirty="0" smtClean="0">
                <a:solidFill>
                  <a:schemeClr val="tx1">
                    <a:lumMod val="75000"/>
                    <a:lumOff val="25000"/>
                  </a:schemeClr>
                </a:solidFill>
              </a:rPr>
              <a:t> Southwest Land Institute -- Dallas</a:t>
            </a:r>
            <a:endParaRPr lang="en-US" sz="2000" dirty="0" smtClean="0">
              <a:solidFill>
                <a:schemeClr val="tx1">
                  <a:lumMod val="75000"/>
                  <a:lumOff val="25000"/>
                </a:schemeClr>
              </a:solidFill>
            </a:endParaRPr>
          </a:p>
          <a:p>
            <a:r>
              <a:rPr lang="en-US" sz="2000" b="1" dirty="0" smtClean="0">
                <a:solidFill>
                  <a:schemeClr val="tx1">
                    <a:lumMod val="75000"/>
                    <a:lumOff val="25000"/>
                  </a:schemeClr>
                </a:solidFill>
              </a:rPr>
              <a:t>April 30, 2013</a:t>
            </a:r>
          </a:p>
          <a:p>
            <a:endParaRPr lang="en-US" sz="1100" dirty="0" smtClean="0">
              <a:solidFill>
                <a:schemeClr val="tx1"/>
              </a:solidFill>
            </a:endParaRPr>
          </a:p>
          <a:p>
            <a:pPr algn="l"/>
            <a:r>
              <a:rPr lang="en-US" sz="1800" dirty="0" smtClean="0">
                <a:solidFill>
                  <a:schemeClr val="tx1"/>
                </a:solidFill>
              </a:rPr>
              <a:t>	   Charles W. Sartain      J. Wayne Ballew            Robert Slater</a:t>
            </a:r>
            <a:endParaRPr lang="en-US" sz="1200" dirty="0" smtClean="0">
              <a:solidFill>
                <a:schemeClr val="tx1"/>
              </a:solidFill>
            </a:endParaRPr>
          </a:p>
          <a:p>
            <a:pPr algn="l"/>
            <a:r>
              <a:rPr lang="en-US" sz="1100" dirty="0" smtClean="0">
                <a:solidFill>
                  <a:schemeClr val="tx1"/>
                </a:solidFill>
              </a:rPr>
              <a:t>                                        </a:t>
            </a:r>
            <a:r>
              <a:rPr lang="en-US" sz="1100" dirty="0" smtClean="0">
                <a:solidFill>
                  <a:schemeClr val="tx1"/>
                </a:solidFill>
                <a:hlinkClick r:id="rId2"/>
              </a:rPr>
              <a:t>cwsartain@lrmlaw.com</a:t>
            </a:r>
            <a:r>
              <a:rPr lang="en-US" sz="1100" dirty="0" smtClean="0">
                <a:solidFill>
                  <a:schemeClr val="tx1"/>
                </a:solidFill>
              </a:rPr>
              <a:t>                 </a:t>
            </a:r>
            <a:r>
              <a:rPr lang="en-US" sz="1100" dirty="0" smtClean="0">
                <a:solidFill>
                  <a:schemeClr val="tx1"/>
                </a:solidFill>
                <a:hlinkClick r:id="rId3"/>
              </a:rPr>
              <a:t>jwballew@lrmlaw.com</a:t>
            </a:r>
            <a:r>
              <a:rPr lang="en-US" sz="1100" dirty="0" smtClean="0">
                <a:solidFill>
                  <a:schemeClr val="tx1"/>
                </a:solidFill>
              </a:rPr>
              <a:t>	                    </a:t>
            </a:r>
            <a:r>
              <a:rPr lang="en-US" sz="1100" dirty="0" smtClean="0">
                <a:solidFill>
                  <a:schemeClr val="tx1"/>
                </a:solidFill>
                <a:hlinkClick r:id="rId4"/>
              </a:rPr>
              <a:t>rslater@lrmlaw.com</a:t>
            </a:r>
            <a:r>
              <a:rPr lang="en-US" sz="1100" dirty="0" smtClean="0">
                <a:solidFill>
                  <a:schemeClr val="tx1"/>
                </a:solidFill>
              </a:rPr>
              <a:t> </a:t>
            </a:r>
          </a:p>
          <a:p>
            <a:r>
              <a:rPr lang="en-US" sz="1100" dirty="0" smtClean="0">
                <a:solidFill>
                  <a:schemeClr val="tx1"/>
                </a:solidFill>
              </a:rPr>
              <a:t>Web:  </a:t>
            </a:r>
            <a:r>
              <a:rPr lang="en-US" sz="1100" dirty="0" smtClean="0">
                <a:solidFill>
                  <a:schemeClr val="tx1"/>
                </a:solidFill>
                <a:hlinkClick r:id="rId5"/>
              </a:rPr>
              <a:t>www.lrmlaw.com</a:t>
            </a:r>
            <a:r>
              <a:rPr lang="en-US" sz="1100" dirty="0" smtClean="0">
                <a:solidFill>
                  <a:schemeClr val="tx1"/>
                </a:solidFill>
              </a:rPr>
              <a:t>            Blog:  </a:t>
            </a:r>
            <a:r>
              <a:rPr lang="en-US" sz="1100" u="sng" dirty="0" smtClean="0">
                <a:hlinkClick r:id="rId6"/>
              </a:rPr>
              <a:t>www.energyandthelaw.com</a:t>
            </a:r>
            <a:endParaRPr lang="en-US" sz="1100" b="1" dirty="0" smtClean="0"/>
          </a:p>
          <a:p>
            <a:endParaRPr lang="en-US" sz="1100" dirty="0" smtClean="0">
              <a:solidFill>
                <a:schemeClr val="tx1"/>
              </a:solidFill>
            </a:endParaRPr>
          </a:p>
          <a:p>
            <a:pPr algn="l"/>
            <a:r>
              <a:rPr lang="en-US" sz="1100" dirty="0" smtClean="0">
                <a:solidFill>
                  <a:schemeClr val="tx1"/>
                </a:solidFill>
              </a:rPr>
              <a:t>1601 Elm Street, Suite 4600		1300 Post Oak Blvd., Suite 2000		100 E. Ferguson St., Suite 614	</a:t>
            </a:r>
            <a:endParaRPr lang="en-US" sz="1100" dirty="0">
              <a:solidFill>
                <a:schemeClr val="tx1"/>
              </a:solidFill>
            </a:endParaRPr>
          </a:p>
          <a:p>
            <a:pPr algn="l"/>
            <a:r>
              <a:rPr lang="en-US" sz="1100" dirty="0" smtClean="0">
                <a:solidFill>
                  <a:schemeClr val="tx1"/>
                </a:solidFill>
              </a:rPr>
              <a:t>Dallas, TX  75201 		Houston, Texas  77056		Tyler, Texas  75702</a:t>
            </a:r>
            <a:br>
              <a:rPr lang="en-US" sz="1100" dirty="0" smtClean="0">
                <a:solidFill>
                  <a:schemeClr val="tx1"/>
                </a:solidFill>
              </a:rPr>
            </a:br>
            <a:r>
              <a:rPr lang="en-US" sz="1100" dirty="0" smtClean="0">
                <a:solidFill>
                  <a:schemeClr val="tx1"/>
                </a:solidFill>
              </a:rPr>
              <a:t>TEL: 214.237.6365   		TEL:  713.986.7000		TEL:  903.594.4381</a:t>
            </a:r>
          </a:p>
          <a:p>
            <a:r>
              <a:rPr lang="en-US" sz="1100" dirty="0" smtClean="0">
                <a:solidFill>
                  <a:schemeClr val="tx1"/>
                </a:solidFill>
              </a:rPr>
              <a:t/>
            </a:r>
            <a:br>
              <a:rPr lang="en-US" sz="1100" dirty="0" smtClean="0">
                <a:solidFill>
                  <a:schemeClr val="tx1"/>
                </a:solidFill>
              </a:rPr>
            </a:br>
            <a:endParaRPr lang="en-US" sz="2400" dirty="0"/>
          </a:p>
        </p:txBody>
      </p:sp>
      <p:pic>
        <p:nvPicPr>
          <p:cNvPr id="5" name="Picture 4" descr="Looper Reed Logo (color).jpg"/>
          <p:cNvPicPr>
            <a:picLocks noChangeAspect="1"/>
          </p:cNvPicPr>
          <p:nvPr/>
        </p:nvPicPr>
        <p:blipFill>
          <a:blip r:embed="rId7" cstate="print"/>
          <a:stretch>
            <a:fillRect/>
          </a:stretch>
        </p:blipFill>
        <p:spPr>
          <a:xfrm>
            <a:off x="3124200" y="5486400"/>
            <a:ext cx="2743200" cy="11582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encrypted-tbn0.gstatic.com/images?q=tbn:ANd9GcS1gX-4X6uxSDrvoI7PLR79wKTSGwN7RpkZ7hjdATIcZFYEmYry9g"/>
          <p:cNvPicPr>
            <a:picLocks noChangeAspect="1" noChangeArrowheads="1"/>
          </p:cNvPicPr>
          <p:nvPr/>
        </p:nvPicPr>
        <p:blipFill>
          <a:blip r:embed="rId2" cstate="print"/>
          <a:srcRect/>
          <a:stretch>
            <a:fillRect/>
          </a:stretch>
        </p:blipFill>
        <p:spPr bwMode="auto">
          <a:xfrm>
            <a:off x="2743200" y="457200"/>
            <a:ext cx="3714750" cy="2418598"/>
          </a:xfrm>
          <a:prstGeom prst="rect">
            <a:avLst/>
          </a:prstGeom>
          <a:noFill/>
        </p:spPr>
      </p:pic>
      <p:pic>
        <p:nvPicPr>
          <p:cNvPr id="26628" name="Picture 4" descr="https://encrypted-tbn3.gstatic.com/images?q=tbn:ANd9GcSgjs1o2Y--N77IETRGVGid1bLTQus1PK1H9n__8tGiWK-6KBLCXA"/>
          <p:cNvPicPr>
            <a:picLocks noChangeAspect="1" noChangeArrowheads="1"/>
          </p:cNvPicPr>
          <p:nvPr/>
        </p:nvPicPr>
        <p:blipFill>
          <a:blip r:embed="rId3" cstate="print"/>
          <a:srcRect/>
          <a:stretch>
            <a:fillRect/>
          </a:stretch>
        </p:blipFill>
        <p:spPr bwMode="auto">
          <a:xfrm>
            <a:off x="2743200" y="3657600"/>
            <a:ext cx="3657600" cy="2267714"/>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6628"/>
                                        </p:tgtEl>
                                        <p:attrNameLst>
                                          <p:attrName>style.visibility</p:attrName>
                                        </p:attrNameLst>
                                      </p:cBhvr>
                                      <p:to>
                                        <p:strVal val="visible"/>
                                      </p:to>
                                    </p:set>
                                    <p:animEffect transition="in" filter="checkerboard(across)">
                                      <p:cBhvr>
                                        <p:cTn id="13" dur="2000"/>
                                        <p:tgtEl>
                                          <p:spTgt spid="26628"/>
                                        </p:tgtEl>
                                      </p:cBhvr>
                                    </p:animEffect>
                                  </p:childTnLst>
                                </p:cTn>
                              </p:par>
                              <p:par>
                                <p:cTn id="14" presetID="6" presetClass="emph" presetSubtype="0" fill="hold" nodeType="withEffect">
                                  <p:stCondLst>
                                    <p:cond delay="0"/>
                                  </p:stCondLst>
                                  <p:childTnLst>
                                    <p:animScale>
                                      <p:cBhvr>
                                        <p:cTn id="15" dur="2000" fill="hold"/>
                                        <p:tgtEl>
                                          <p:spTgt spid="26628"/>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encrypted-tbn0.gstatic.com/images?q=tbn:ANd9GcQ-rhc56pWEWl9xNI4MLUimGPI0fpw_hNLQSRvpdudmYzQOvnDqpg"/>
          <p:cNvPicPr>
            <a:picLocks noChangeAspect="1" noChangeArrowheads="1"/>
          </p:cNvPicPr>
          <p:nvPr/>
        </p:nvPicPr>
        <p:blipFill>
          <a:blip r:embed="rId2" cstate="print"/>
          <a:srcRect/>
          <a:stretch>
            <a:fillRect/>
          </a:stretch>
        </p:blipFill>
        <p:spPr bwMode="auto">
          <a:xfrm>
            <a:off x="2927604" y="3276600"/>
            <a:ext cx="3168396" cy="2514600"/>
          </a:xfrm>
          <a:prstGeom prst="rect">
            <a:avLst/>
          </a:prstGeom>
          <a:noFill/>
        </p:spPr>
      </p:pic>
      <p:pic>
        <p:nvPicPr>
          <p:cNvPr id="25604" name="Picture 4" descr="https://encrypted-tbn1.gstatic.com/images?q=tbn:ANd9GcStqt2IKbiqNW1ysgHSkEzv5_SVC2w56JxxMk7BrKB9-NH473mMaA"/>
          <p:cNvPicPr>
            <a:picLocks noChangeAspect="1" noChangeArrowheads="1"/>
          </p:cNvPicPr>
          <p:nvPr/>
        </p:nvPicPr>
        <p:blipFill>
          <a:blip r:embed="rId3" cstate="print"/>
          <a:srcRect/>
          <a:stretch>
            <a:fillRect/>
          </a:stretch>
        </p:blipFill>
        <p:spPr bwMode="auto">
          <a:xfrm>
            <a:off x="1345205" y="609600"/>
            <a:ext cx="5969995" cy="1905000"/>
          </a:xfrm>
          <a:prstGeom prst="rect">
            <a:avLst/>
          </a:prstGeom>
          <a:noFill/>
        </p:spPr>
      </p:pic>
      <p:sp>
        <p:nvSpPr>
          <p:cNvPr id="5" name="TextBox 4"/>
          <p:cNvSpPr txBox="1"/>
          <p:nvPr/>
        </p:nvSpPr>
        <p:spPr>
          <a:xfrm>
            <a:off x="1954806" y="2514600"/>
            <a:ext cx="4876800" cy="400110"/>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Prize Cow</a:t>
            </a:r>
            <a:endParaRPr lang="en-US" sz="2000" dirty="0">
              <a:latin typeface="Times New Roman" pitchFamily="18" charset="0"/>
              <a:cs typeface="Times New Roman" pitchFamily="18" charset="0"/>
            </a:endParaRPr>
          </a:p>
        </p:txBody>
      </p:sp>
      <p:sp>
        <p:nvSpPr>
          <p:cNvPr id="6" name="TextBox 5"/>
          <p:cNvSpPr txBox="1"/>
          <p:nvPr/>
        </p:nvSpPr>
        <p:spPr>
          <a:xfrm>
            <a:off x="2895600" y="5791200"/>
            <a:ext cx="3276600" cy="400110"/>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Prize Cow Cemetery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25604"/>
                                        </p:tgtEl>
                                        <p:attrNameLst>
                                          <p:attrName>style.visibility</p:attrName>
                                        </p:attrNameLst>
                                      </p:cBhvr>
                                      <p:to>
                                        <p:strVal val="visible"/>
                                      </p:to>
                                    </p:set>
                                    <p:animEffect transition="in" filter="box(in)">
                                      <p:cBhvr>
                                        <p:cTn id="11" dur="500"/>
                                        <p:tgtEl>
                                          <p:spTgt spid="25604"/>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25602"/>
                                        </p:tgtEl>
                                        <p:attrNameLst>
                                          <p:attrName>style.visibility</p:attrName>
                                        </p:attrNameLst>
                                      </p:cBhvr>
                                      <p:to>
                                        <p:strVal val="visible"/>
                                      </p:to>
                                    </p:set>
                                    <p:animEffect transition="in" filter="diamond(in)">
                                      <p:cBhvr>
                                        <p:cTn id="16" dur="2000"/>
                                        <p:tgtEl>
                                          <p:spTgt spid="25602"/>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amond(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6" name="Picture 6" descr="https://encrypted-tbn3.gstatic.com/images?q=tbn:ANd9GcSQ5f0c3R9S9lBGM1kAgBpAe9OOdK7VewOUsgL-FgwM_ZA7TFdC"/>
          <p:cNvPicPr>
            <a:picLocks noChangeAspect="1" noChangeArrowheads="1"/>
          </p:cNvPicPr>
          <p:nvPr/>
        </p:nvPicPr>
        <p:blipFill>
          <a:blip r:embed="rId2" cstate="print"/>
          <a:srcRect/>
          <a:stretch>
            <a:fillRect/>
          </a:stretch>
        </p:blipFill>
        <p:spPr bwMode="auto">
          <a:xfrm>
            <a:off x="3074394" y="1962090"/>
            <a:ext cx="2772383" cy="3048000"/>
          </a:xfrm>
          <a:prstGeom prst="rect">
            <a:avLst/>
          </a:prstGeom>
          <a:noFill/>
        </p:spPr>
      </p:pic>
      <p:sp>
        <p:nvSpPr>
          <p:cNvPr id="5" name="TextBox 4"/>
          <p:cNvSpPr txBox="1"/>
          <p:nvPr/>
        </p:nvSpPr>
        <p:spPr>
          <a:xfrm>
            <a:off x="2209800" y="4705290"/>
            <a:ext cx="4876800" cy="400110"/>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Real Cow</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5606"/>
                                        </p:tgtEl>
                                        <p:attrNameLst>
                                          <p:attrName>style.visibility</p:attrName>
                                        </p:attrNameLst>
                                      </p:cBhvr>
                                      <p:to>
                                        <p:strVal val="visible"/>
                                      </p:to>
                                    </p:set>
                                    <p:anim calcmode="lin" valueType="num">
                                      <p:cBhvr additive="base">
                                        <p:cTn id="7" dur="500" fill="hold"/>
                                        <p:tgtEl>
                                          <p:spTgt spid="25606"/>
                                        </p:tgtEl>
                                        <p:attrNameLst>
                                          <p:attrName>ppt_x</p:attrName>
                                        </p:attrNameLst>
                                      </p:cBhvr>
                                      <p:tavLst>
                                        <p:tav tm="0">
                                          <p:val>
                                            <p:strVal val="#ppt_x"/>
                                          </p:val>
                                        </p:tav>
                                        <p:tav tm="100000">
                                          <p:val>
                                            <p:strVal val="#ppt_x"/>
                                          </p:val>
                                        </p:tav>
                                      </p:tavLst>
                                    </p:anim>
                                    <p:anim calcmode="lin" valueType="num">
                                      <p:cBhvr additive="base">
                                        <p:cTn id="8" dur="500" fill="hold"/>
                                        <p:tgtEl>
                                          <p:spTgt spid="2560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09600" y="715090"/>
            <a:ext cx="8001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1:</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Deer Hunter decides to use Lessee’s oil tank as his hunting “blind.”  Overcome with “buck fever,” Deer Hunter takes aim, fires…and Lessee’s oil tank explodes.  Deer Hunter is killed; all of Lessee’s surface facilities are destroyed; Lessee’s well is shut-in; and Lessor’s Hereford bull (on loan from Neighbor) is killed.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Deer Hunter’s family sues Lessor, seeking damages from Lessor arising out of Deer Hunter’s death. </a:t>
            </a:r>
            <a:endParaRPr kumimoji="0" lang="en-US" sz="2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Neighbor sues Lessor, and recovers damages from Lessor arising out of Hereford bull’s death.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81000" y="990600"/>
            <a:ext cx="82296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the result?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Lessor and Lessee, Lessee owes indemnity to Lessor for both the injury to Deer Hunter and the damage to Neighbor assuming that the losses are “caused by the operations.” </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 that Deer Hunter’s actions are not “operations,” but the explosions are the result of Lessee’s operations.]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0" descr="Looper Reed Logo (color).jpg"/>
          <p:cNvPicPr>
            <a:picLocks noChangeAspect="1" noChangeArrowheads="1"/>
          </p:cNvPicPr>
          <p:nvPr/>
        </p:nvPicPr>
        <p:blipFill>
          <a:blip r:embed="rId2" cstate="print"/>
          <a:srcRect/>
          <a:stretch>
            <a:fillRect/>
          </a:stretch>
        </p:blipFill>
        <p:spPr bwMode="auto">
          <a:xfrm>
            <a:off x="161925" y="339725"/>
            <a:ext cx="2620963" cy="1314450"/>
          </a:xfrm>
          <a:prstGeom prst="rect">
            <a:avLst/>
          </a:prstGeom>
          <a:noFill/>
        </p:spPr>
      </p:pic>
      <p:sp>
        <p:nvSpPr>
          <p:cNvPr id="23554" name="Text Box 2"/>
          <p:cNvSpPr txBox="1">
            <a:spLocks noChangeArrowheads="1"/>
          </p:cNvSpPr>
          <p:nvPr/>
        </p:nvSpPr>
        <p:spPr bwMode="auto">
          <a:xfrm>
            <a:off x="3629025" y="1603375"/>
            <a:ext cx="1470025" cy="304800"/>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Lessee/Operator</a:t>
            </a:r>
          </a:p>
        </p:txBody>
      </p:sp>
      <p:sp>
        <p:nvSpPr>
          <p:cNvPr id="23555" name="Text Box 3"/>
          <p:cNvSpPr txBox="1">
            <a:spLocks noChangeArrowheads="1"/>
          </p:cNvSpPr>
          <p:nvPr/>
        </p:nvSpPr>
        <p:spPr bwMode="auto">
          <a:xfrm>
            <a:off x="3495675" y="889000"/>
            <a:ext cx="1809750" cy="304800"/>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Lessee/Non-Operator</a:t>
            </a:r>
          </a:p>
        </p:txBody>
      </p:sp>
      <p:cxnSp>
        <p:nvCxnSpPr>
          <p:cNvPr id="23556" name="AutoShape 4"/>
          <p:cNvCxnSpPr>
            <a:cxnSpLocks noChangeShapeType="1"/>
          </p:cNvCxnSpPr>
          <p:nvPr/>
        </p:nvCxnSpPr>
        <p:spPr bwMode="auto">
          <a:xfrm>
            <a:off x="4422775" y="1193800"/>
            <a:ext cx="0" cy="409575"/>
          </a:xfrm>
          <a:prstGeom prst="straightConnector1">
            <a:avLst/>
          </a:prstGeom>
          <a:noFill/>
          <a:ln w="19050">
            <a:solidFill>
              <a:srgbClr val="000000"/>
            </a:solidFill>
            <a:round/>
            <a:headEnd type="triangle" w="med" len="med"/>
            <a:tailEnd type="triangle" w="med" len="med"/>
          </a:ln>
        </p:spPr>
      </p:cxnSp>
      <p:sp>
        <p:nvSpPr>
          <p:cNvPr id="23557" name="Text Box 5"/>
          <p:cNvSpPr txBox="1">
            <a:spLocks noChangeArrowheads="1"/>
          </p:cNvSpPr>
          <p:nvPr/>
        </p:nvSpPr>
        <p:spPr bwMode="auto">
          <a:xfrm>
            <a:off x="1019175" y="2641600"/>
            <a:ext cx="1470025" cy="3524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dirty="0" err="1" smtClean="0">
                <a:ln>
                  <a:noFill/>
                </a:ln>
                <a:solidFill>
                  <a:schemeClr val="tx1"/>
                </a:solidFill>
                <a:effectLst/>
                <a:latin typeface="Times New Roman" pitchFamily="18" charset="0"/>
                <a:cs typeface="Times New Roman" pitchFamily="18" charset="0"/>
              </a:rPr>
              <a:t>Lessor</a:t>
            </a:r>
            <a:endParaRPr kumimoji="0" lang="en-US" sz="1200" b="1" i="0" u="none" strike="noStrike" cap="small" normalizeH="0" dirty="0" smtClean="0">
              <a:ln>
                <a:noFill/>
              </a:ln>
              <a:solidFill>
                <a:schemeClr val="tx1"/>
              </a:solidFill>
              <a:effectLst/>
              <a:latin typeface="Times New Roman" pitchFamily="18" charset="0"/>
              <a:cs typeface="Times New Roman" pitchFamily="18" charset="0"/>
            </a:endParaRPr>
          </a:p>
        </p:txBody>
      </p:sp>
      <p:cxnSp>
        <p:nvCxnSpPr>
          <p:cNvPr id="23558" name="AutoShape 6"/>
          <p:cNvCxnSpPr>
            <a:cxnSpLocks noChangeShapeType="1"/>
          </p:cNvCxnSpPr>
          <p:nvPr/>
        </p:nvCxnSpPr>
        <p:spPr bwMode="auto">
          <a:xfrm flipV="1">
            <a:off x="1733550" y="1031875"/>
            <a:ext cx="1762125" cy="1609725"/>
          </a:xfrm>
          <a:prstGeom prst="straightConnector1">
            <a:avLst/>
          </a:prstGeom>
          <a:noFill/>
          <a:ln w="19050">
            <a:solidFill>
              <a:srgbClr val="000000"/>
            </a:solidFill>
            <a:round/>
            <a:headEnd type="oval" w="med" len="med"/>
            <a:tailEnd type="triangle" w="med" len="med"/>
          </a:ln>
        </p:spPr>
      </p:cxnSp>
      <p:cxnSp>
        <p:nvCxnSpPr>
          <p:cNvPr id="23559" name="AutoShape 7"/>
          <p:cNvCxnSpPr>
            <a:cxnSpLocks noChangeShapeType="1"/>
          </p:cNvCxnSpPr>
          <p:nvPr/>
        </p:nvCxnSpPr>
        <p:spPr bwMode="auto">
          <a:xfrm flipV="1">
            <a:off x="1733550" y="1755775"/>
            <a:ext cx="1895475" cy="885825"/>
          </a:xfrm>
          <a:prstGeom prst="straightConnector1">
            <a:avLst/>
          </a:prstGeom>
          <a:noFill/>
          <a:ln w="19050">
            <a:solidFill>
              <a:srgbClr val="000000"/>
            </a:solidFill>
            <a:round/>
            <a:headEnd type="oval" w="med" len="med"/>
            <a:tailEnd type="triangle" w="med" len="med"/>
          </a:ln>
        </p:spPr>
      </p:cxnSp>
      <p:cxnSp>
        <p:nvCxnSpPr>
          <p:cNvPr id="23560" name="AutoShape 8"/>
          <p:cNvCxnSpPr>
            <a:cxnSpLocks noChangeShapeType="1"/>
          </p:cNvCxnSpPr>
          <p:nvPr/>
        </p:nvCxnSpPr>
        <p:spPr bwMode="auto">
          <a:xfrm>
            <a:off x="1733550" y="2994025"/>
            <a:ext cx="0" cy="1047750"/>
          </a:xfrm>
          <a:prstGeom prst="straightConnector1">
            <a:avLst/>
          </a:prstGeom>
          <a:noFill/>
          <a:ln w="19050">
            <a:solidFill>
              <a:srgbClr val="000000"/>
            </a:solidFill>
            <a:prstDash val="dash"/>
            <a:round/>
            <a:headEnd type="triangle" w="med" len="med"/>
            <a:tailEnd type="triangle" w="med" len="med"/>
          </a:ln>
        </p:spPr>
      </p:cxnSp>
      <p:sp>
        <p:nvSpPr>
          <p:cNvPr id="23561" name="Text Box 9"/>
          <p:cNvSpPr txBox="1">
            <a:spLocks noChangeArrowheads="1"/>
          </p:cNvSpPr>
          <p:nvPr/>
        </p:nvSpPr>
        <p:spPr bwMode="auto">
          <a:xfrm>
            <a:off x="990600" y="4032250"/>
            <a:ext cx="1470025" cy="3524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dirty="0" smtClean="0">
                <a:ln>
                  <a:noFill/>
                </a:ln>
                <a:solidFill>
                  <a:schemeClr val="tx1"/>
                </a:solidFill>
                <a:effectLst/>
                <a:latin typeface="Times New Roman" pitchFamily="18" charset="0"/>
                <a:cs typeface="Times New Roman" pitchFamily="18" charset="0"/>
              </a:rPr>
              <a:t>Neighbor</a:t>
            </a:r>
          </a:p>
        </p:txBody>
      </p:sp>
      <p:sp>
        <p:nvSpPr>
          <p:cNvPr id="23562" name="Text Box 10"/>
          <p:cNvSpPr txBox="1">
            <a:spLocks noChangeArrowheads="1"/>
          </p:cNvSpPr>
          <p:nvPr/>
        </p:nvSpPr>
        <p:spPr bwMode="auto">
          <a:xfrm>
            <a:off x="6994525" y="644525"/>
            <a:ext cx="1200150" cy="4445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Contractor 1</a:t>
            </a:r>
          </a:p>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(Drilling)</a:t>
            </a:r>
          </a:p>
        </p:txBody>
      </p:sp>
      <p:sp>
        <p:nvSpPr>
          <p:cNvPr id="23563" name="Text Box 11"/>
          <p:cNvSpPr txBox="1">
            <a:spLocks noChangeArrowheads="1"/>
          </p:cNvSpPr>
          <p:nvPr/>
        </p:nvSpPr>
        <p:spPr bwMode="auto">
          <a:xfrm>
            <a:off x="6994525" y="1244600"/>
            <a:ext cx="1200150" cy="46355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Contractor 2</a:t>
            </a:r>
          </a:p>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(Frac)</a:t>
            </a:r>
          </a:p>
        </p:txBody>
      </p:sp>
      <p:cxnSp>
        <p:nvCxnSpPr>
          <p:cNvPr id="23564" name="AutoShape 12"/>
          <p:cNvCxnSpPr>
            <a:cxnSpLocks noChangeShapeType="1"/>
          </p:cNvCxnSpPr>
          <p:nvPr/>
        </p:nvCxnSpPr>
        <p:spPr bwMode="auto">
          <a:xfrm flipV="1">
            <a:off x="5099050" y="796925"/>
            <a:ext cx="1895475" cy="958850"/>
          </a:xfrm>
          <a:prstGeom prst="straightConnector1">
            <a:avLst/>
          </a:prstGeom>
          <a:noFill/>
          <a:ln w="19050">
            <a:solidFill>
              <a:srgbClr val="000000"/>
            </a:solidFill>
            <a:round/>
            <a:headEnd type="oval" w="med" len="med"/>
            <a:tailEnd type="triangle" w="med" len="med"/>
          </a:ln>
        </p:spPr>
      </p:cxnSp>
      <p:cxnSp>
        <p:nvCxnSpPr>
          <p:cNvPr id="23565" name="AutoShape 13"/>
          <p:cNvCxnSpPr>
            <a:cxnSpLocks noChangeShapeType="1"/>
          </p:cNvCxnSpPr>
          <p:nvPr/>
        </p:nvCxnSpPr>
        <p:spPr bwMode="auto">
          <a:xfrm flipV="1">
            <a:off x="5099050" y="1397000"/>
            <a:ext cx="1895475" cy="358775"/>
          </a:xfrm>
          <a:prstGeom prst="straightConnector1">
            <a:avLst/>
          </a:prstGeom>
          <a:noFill/>
          <a:ln w="19050">
            <a:solidFill>
              <a:srgbClr val="000000"/>
            </a:solidFill>
            <a:round/>
            <a:headEnd type="oval" w="med" len="med"/>
            <a:tailEnd type="triangle" w="med" len="med"/>
          </a:ln>
        </p:spPr>
      </p:cxnSp>
      <p:sp>
        <p:nvSpPr>
          <p:cNvPr id="23566" name="Text Box 14"/>
          <p:cNvSpPr txBox="1">
            <a:spLocks noChangeArrowheads="1"/>
          </p:cNvSpPr>
          <p:nvPr/>
        </p:nvSpPr>
        <p:spPr bwMode="auto">
          <a:xfrm>
            <a:off x="7464425" y="3098800"/>
            <a:ext cx="1438275" cy="29527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Subcontractor 2</a:t>
            </a:r>
          </a:p>
        </p:txBody>
      </p:sp>
      <p:sp>
        <p:nvSpPr>
          <p:cNvPr id="23567" name="Text Box 15"/>
          <p:cNvSpPr txBox="1">
            <a:spLocks noChangeArrowheads="1"/>
          </p:cNvSpPr>
          <p:nvPr/>
        </p:nvSpPr>
        <p:spPr bwMode="auto">
          <a:xfrm>
            <a:off x="7464425" y="2232025"/>
            <a:ext cx="1450975" cy="29527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Subcontractor 1</a:t>
            </a:r>
          </a:p>
        </p:txBody>
      </p:sp>
      <p:cxnSp>
        <p:nvCxnSpPr>
          <p:cNvPr id="23568" name="AutoShape 16"/>
          <p:cNvCxnSpPr>
            <a:cxnSpLocks noChangeShapeType="1"/>
          </p:cNvCxnSpPr>
          <p:nvPr/>
        </p:nvCxnSpPr>
        <p:spPr bwMode="auto">
          <a:xfrm>
            <a:off x="7254875" y="1708150"/>
            <a:ext cx="0" cy="2447925"/>
          </a:xfrm>
          <a:prstGeom prst="straightConnector1">
            <a:avLst/>
          </a:prstGeom>
          <a:noFill/>
          <a:ln w="19050">
            <a:solidFill>
              <a:srgbClr val="000000"/>
            </a:solidFill>
            <a:round/>
            <a:headEnd/>
            <a:tailEnd/>
          </a:ln>
        </p:spPr>
      </p:cxnSp>
      <p:cxnSp>
        <p:nvCxnSpPr>
          <p:cNvPr id="23569" name="AutoShape 17"/>
          <p:cNvCxnSpPr>
            <a:cxnSpLocks noChangeShapeType="1"/>
          </p:cNvCxnSpPr>
          <p:nvPr/>
        </p:nvCxnSpPr>
        <p:spPr bwMode="auto">
          <a:xfrm>
            <a:off x="7254875" y="2403475"/>
            <a:ext cx="209550" cy="0"/>
          </a:xfrm>
          <a:prstGeom prst="straightConnector1">
            <a:avLst/>
          </a:prstGeom>
          <a:noFill/>
          <a:ln w="19050">
            <a:solidFill>
              <a:srgbClr val="000000"/>
            </a:solidFill>
            <a:round/>
            <a:headEnd/>
            <a:tailEnd type="triangle" w="med" len="med"/>
          </a:ln>
        </p:spPr>
      </p:cxnSp>
      <p:cxnSp>
        <p:nvCxnSpPr>
          <p:cNvPr id="23570" name="AutoShape 18"/>
          <p:cNvCxnSpPr>
            <a:cxnSpLocks noChangeShapeType="1"/>
          </p:cNvCxnSpPr>
          <p:nvPr/>
        </p:nvCxnSpPr>
        <p:spPr bwMode="auto">
          <a:xfrm>
            <a:off x="7254875" y="3241675"/>
            <a:ext cx="209550" cy="0"/>
          </a:xfrm>
          <a:prstGeom prst="straightConnector1">
            <a:avLst/>
          </a:prstGeom>
          <a:noFill/>
          <a:ln w="19050">
            <a:solidFill>
              <a:srgbClr val="000000"/>
            </a:solidFill>
            <a:round/>
            <a:headEnd/>
            <a:tailEnd type="triangle" w="med" len="med"/>
          </a:ln>
        </p:spPr>
      </p:cxnSp>
      <p:sp>
        <p:nvSpPr>
          <p:cNvPr id="23571" name="Text Box 19"/>
          <p:cNvSpPr txBox="1">
            <a:spLocks noChangeArrowheads="1"/>
          </p:cNvSpPr>
          <p:nvPr/>
        </p:nvSpPr>
        <p:spPr bwMode="auto">
          <a:xfrm>
            <a:off x="7467600" y="3994150"/>
            <a:ext cx="1438275" cy="29527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and so on . . . </a:t>
            </a:r>
          </a:p>
        </p:txBody>
      </p:sp>
      <p:cxnSp>
        <p:nvCxnSpPr>
          <p:cNvPr id="23572" name="AutoShape 20"/>
          <p:cNvCxnSpPr>
            <a:cxnSpLocks noChangeShapeType="1"/>
          </p:cNvCxnSpPr>
          <p:nvPr/>
        </p:nvCxnSpPr>
        <p:spPr bwMode="auto">
          <a:xfrm>
            <a:off x="7254875" y="4146550"/>
            <a:ext cx="209550" cy="0"/>
          </a:xfrm>
          <a:prstGeom prst="straightConnector1">
            <a:avLst/>
          </a:prstGeom>
          <a:noFill/>
          <a:ln w="19050">
            <a:solidFill>
              <a:srgbClr val="000000"/>
            </a:solidFill>
            <a:round/>
            <a:headEnd/>
            <a:tailEnd type="triangle" w="med" len="med"/>
          </a:ln>
        </p:spPr>
      </p:cxnSp>
      <p:sp>
        <p:nvSpPr>
          <p:cNvPr id="23573" name="Text Box 21"/>
          <p:cNvSpPr txBox="1">
            <a:spLocks noChangeArrowheads="1"/>
          </p:cNvSpPr>
          <p:nvPr/>
        </p:nvSpPr>
        <p:spPr bwMode="auto">
          <a:xfrm>
            <a:off x="7854950" y="2670175"/>
            <a:ext cx="1050925" cy="29527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Employees</a:t>
            </a:r>
          </a:p>
        </p:txBody>
      </p:sp>
      <p:cxnSp>
        <p:nvCxnSpPr>
          <p:cNvPr id="23574" name="AutoShape 22"/>
          <p:cNvCxnSpPr>
            <a:cxnSpLocks noChangeShapeType="1"/>
          </p:cNvCxnSpPr>
          <p:nvPr/>
        </p:nvCxnSpPr>
        <p:spPr bwMode="auto">
          <a:xfrm>
            <a:off x="7654925" y="2527300"/>
            <a:ext cx="0" cy="285750"/>
          </a:xfrm>
          <a:prstGeom prst="straightConnector1">
            <a:avLst/>
          </a:prstGeom>
          <a:noFill/>
          <a:ln w="19050">
            <a:solidFill>
              <a:srgbClr val="000000"/>
            </a:solidFill>
            <a:round/>
            <a:headEnd/>
            <a:tailEnd/>
          </a:ln>
        </p:spPr>
      </p:cxnSp>
      <p:cxnSp>
        <p:nvCxnSpPr>
          <p:cNvPr id="23575" name="AutoShape 23"/>
          <p:cNvCxnSpPr>
            <a:cxnSpLocks noChangeShapeType="1"/>
          </p:cNvCxnSpPr>
          <p:nvPr/>
        </p:nvCxnSpPr>
        <p:spPr bwMode="auto">
          <a:xfrm>
            <a:off x="7654925" y="2813050"/>
            <a:ext cx="209550" cy="0"/>
          </a:xfrm>
          <a:prstGeom prst="straightConnector1">
            <a:avLst/>
          </a:prstGeom>
          <a:noFill/>
          <a:ln w="19050">
            <a:solidFill>
              <a:srgbClr val="000000"/>
            </a:solidFill>
            <a:round/>
            <a:headEnd/>
            <a:tailEnd type="triangle" w="med" len="med"/>
          </a:ln>
        </p:spPr>
      </p:cxnSp>
      <p:sp>
        <p:nvSpPr>
          <p:cNvPr id="23576" name="Text Box 24"/>
          <p:cNvSpPr txBox="1">
            <a:spLocks noChangeArrowheads="1"/>
          </p:cNvSpPr>
          <p:nvPr/>
        </p:nvSpPr>
        <p:spPr bwMode="auto">
          <a:xfrm>
            <a:off x="7864475" y="3546475"/>
            <a:ext cx="1050925" cy="29527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Employees</a:t>
            </a:r>
          </a:p>
        </p:txBody>
      </p:sp>
      <p:cxnSp>
        <p:nvCxnSpPr>
          <p:cNvPr id="23577" name="AutoShape 25"/>
          <p:cNvCxnSpPr>
            <a:cxnSpLocks noChangeShapeType="1"/>
          </p:cNvCxnSpPr>
          <p:nvPr/>
        </p:nvCxnSpPr>
        <p:spPr bwMode="auto">
          <a:xfrm>
            <a:off x="7664450" y="3403600"/>
            <a:ext cx="0" cy="285750"/>
          </a:xfrm>
          <a:prstGeom prst="straightConnector1">
            <a:avLst/>
          </a:prstGeom>
          <a:noFill/>
          <a:ln w="19050">
            <a:solidFill>
              <a:srgbClr val="000000"/>
            </a:solidFill>
            <a:round/>
            <a:headEnd/>
            <a:tailEnd/>
          </a:ln>
        </p:spPr>
      </p:cxnSp>
      <p:cxnSp>
        <p:nvCxnSpPr>
          <p:cNvPr id="23578" name="AutoShape 26"/>
          <p:cNvCxnSpPr>
            <a:cxnSpLocks noChangeShapeType="1"/>
          </p:cNvCxnSpPr>
          <p:nvPr/>
        </p:nvCxnSpPr>
        <p:spPr bwMode="auto">
          <a:xfrm>
            <a:off x="7664450" y="3689350"/>
            <a:ext cx="209550" cy="0"/>
          </a:xfrm>
          <a:prstGeom prst="straightConnector1">
            <a:avLst/>
          </a:prstGeom>
          <a:noFill/>
          <a:ln w="19050">
            <a:solidFill>
              <a:srgbClr val="000000"/>
            </a:solidFill>
            <a:round/>
            <a:headEnd/>
            <a:tailEnd type="triangle" w="med" len="med"/>
          </a:ln>
        </p:spPr>
      </p:cxnSp>
      <p:sp>
        <p:nvSpPr>
          <p:cNvPr id="23579" name="Text Box 27"/>
          <p:cNvSpPr txBox="1">
            <a:spLocks noChangeArrowheads="1"/>
          </p:cNvSpPr>
          <p:nvPr/>
        </p:nvSpPr>
        <p:spPr bwMode="auto">
          <a:xfrm>
            <a:off x="7864475" y="4432300"/>
            <a:ext cx="1050925" cy="29527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Employees</a:t>
            </a:r>
          </a:p>
        </p:txBody>
      </p:sp>
      <p:cxnSp>
        <p:nvCxnSpPr>
          <p:cNvPr id="23580" name="AutoShape 28"/>
          <p:cNvCxnSpPr>
            <a:cxnSpLocks noChangeShapeType="1"/>
          </p:cNvCxnSpPr>
          <p:nvPr/>
        </p:nvCxnSpPr>
        <p:spPr bwMode="auto">
          <a:xfrm>
            <a:off x="7664450" y="4289425"/>
            <a:ext cx="0" cy="285750"/>
          </a:xfrm>
          <a:prstGeom prst="straightConnector1">
            <a:avLst/>
          </a:prstGeom>
          <a:noFill/>
          <a:ln w="19050">
            <a:solidFill>
              <a:srgbClr val="000000"/>
            </a:solidFill>
            <a:round/>
            <a:headEnd/>
            <a:tailEnd/>
          </a:ln>
        </p:spPr>
      </p:cxnSp>
      <p:cxnSp>
        <p:nvCxnSpPr>
          <p:cNvPr id="23581" name="AutoShape 29"/>
          <p:cNvCxnSpPr>
            <a:cxnSpLocks noChangeShapeType="1"/>
          </p:cNvCxnSpPr>
          <p:nvPr/>
        </p:nvCxnSpPr>
        <p:spPr bwMode="auto">
          <a:xfrm>
            <a:off x="7664450" y="4575175"/>
            <a:ext cx="209550" cy="0"/>
          </a:xfrm>
          <a:prstGeom prst="straightConnector1">
            <a:avLst/>
          </a:prstGeom>
          <a:noFill/>
          <a:ln w="19050">
            <a:solidFill>
              <a:srgbClr val="000000"/>
            </a:solidFill>
            <a:round/>
            <a:headEnd/>
            <a:tailEnd type="triangle" w="med" len="med"/>
          </a:ln>
        </p:spPr>
      </p:cxnSp>
      <p:sp>
        <p:nvSpPr>
          <p:cNvPr id="23588" name="Text Box 36"/>
          <p:cNvSpPr txBox="1">
            <a:spLocks noChangeArrowheads="1"/>
          </p:cNvSpPr>
          <p:nvPr/>
        </p:nvSpPr>
        <p:spPr bwMode="auto">
          <a:xfrm>
            <a:off x="3349625" y="5324475"/>
            <a:ext cx="2684463" cy="352425"/>
          </a:xfrm>
          <a:prstGeom prst="rect">
            <a:avLst/>
          </a:prstGeom>
          <a:solidFill>
            <a:srgbClr val="7030A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Well No. 1H</a:t>
            </a:r>
          </a:p>
          <a:p>
            <a:pPr marL="0" marR="0" lvl="0" indent="0" algn="l" defTabSz="914400" rtl="0" eaLnBrk="1" fontAlgn="base" latinLnBrk="0" hangingPunct="1">
              <a:lnSpc>
                <a:spcPct val="100000"/>
              </a:lnSpc>
              <a:spcBef>
                <a:spcPct val="0"/>
              </a:spcBef>
              <a:buClrTx/>
              <a:buSzTx/>
              <a:buFontTx/>
              <a:buNone/>
              <a:tabLst/>
            </a:pPr>
            <a:endParaRPr kumimoji="0" lang="en-US" sz="1200" b="1" i="0" u="none" strike="noStrike" cap="small" normalizeH="0" smtClean="0">
              <a:ln>
                <a:noFill/>
              </a:ln>
              <a:solidFill>
                <a:schemeClr val="tx1"/>
              </a:solidFill>
              <a:effectLst/>
              <a:latin typeface="Times New Roman" pitchFamily="18" charset="0"/>
              <a:cs typeface="Times New Roman" pitchFamily="18" charset="0"/>
            </a:endParaRPr>
          </a:p>
        </p:txBody>
      </p:sp>
      <p:sp>
        <p:nvSpPr>
          <p:cNvPr id="23589" name="Text Box 37"/>
          <p:cNvSpPr txBox="1">
            <a:spLocks noChangeArrowheads="1"/>
          </p:cNvSpPr>
          <p:nvPr/>
        </p:nvSpPr>
        <p:spPr bwMode="auto">
          <a:xfrm>
            <a:off x="7715250" y="5676900"/>
            <a:ext cx="1200150" cy="323850"/>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Regulatory 1</a:t>
            </a:r>
          </a:p>
        </p:txBody>
      </p:sp>
      <p:sp>
        <p:nvSpPr>
          <p:cNvPr id="23590" name="Text Box 38"/>
          <p:cNvSpPr txBox="1">
            <a:spLocks noChangeArrowheads="1"/>
          </p:cNvSpPr>
          <p:nvPr/>
        </p:nvSpPr>
        <p:spPr bwMode="auto">
          <a:xfrm>
            <a:off x="7715250" y="6305550"/>
            <a:ext cx="1200150" cy="323850"/>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none" strike="noStrike" cap="small" normalizeH="0" smtClean="0">
                <a:ln>
                  <a:noFill/>
                </a:ln>
                <a:solidFill>
                  <a:schemeClr val="tx1"/>
                </a:solidFill>
                <a:effectLst/>
                <a:latin typeface="Times New Roman" pitchFamily="18" charset="0"/>
                <a:cs typeface="Times New Roman" pitchFamily="18" charset="0"/>
              </a:rPr>
              <a:t>Regulatory 2</a:t>
            </a:r>
          </a:p>
        </p:txBody>
      </p:sp>
      <p:pic>
        <p:nvPicPr>
          <p:cNvPr id="23591" name="Picture 39" descr="Equitable-gas-well-550x344"/>
          <p:cNvPicPr>
            <a:picLocks noChangeAspect="1" noChangeArrowheads="1"/>
          </p:cNvPicPr>
          <p:nvPr/>
        </p:nvPicPr>
        <p:blipFill>
          <a:blip r:embed="rId3" cstate="print"/>
          <a:srcRect t="5650"/>
          <a:stretch>
            <a:fillRect/>
          </a:stretch>
        </p:blipFill>
        <p:spPr bwMode="auto">
          <a:xfrm>
            <a:off x="3292475" y="3368675"/>
            <a:ext cx="2814638" cy="1908175"/>
          </a:xfrm>
          <a:prstGeom prst="rect">
            <a:avLst/>
          </a:prstGeom>
          <a:noFill/>
          <a:ln w="28575">
            <a:solidFill>
              <a:srgbClr val="000000"/>
            </a:solidFill>
            <a:miter lim="800000"/>
            <a:headEnd/>
            <a:tailEnd/>
          </a:ln>
        </p:spPr>
      </p:pic>
      <p:cxnSp>
        <p:nvCxnSpPr>
          <p:cNvPr id="23592" name="AutoShape 40"/>
          <p:cNvCxnSpPr>
            <a:cxnSpLocks noChangeShapeType="1"/>
          </p:cNvCxnSpPr>
          <p:nvPr/>
        </p:nvCxnSpPr>
        <p:spPr bwMode="auto">
          <a:xfrm>
            <a:off x="6107113" y="5276850"/>
            <a:ext cx="1608137" cy="539750"/>
          </a:xfrm>
          <a:prstGeom prst="straightConnector1">
            <a:avLst/>
          </a:prstGeom>
          <a:noFill/>
          <a:ln w="19050">
            <a:solidFill>
              <a:srgbClr val="000000"/>
            </a:solidFill>
            <a:round/>
            <a:headEnd type="oval" w="med" len="med"/>
            <a:tailEnd type="triangle" w="med" len="med"/>
          </a:ln>
        </p:spPr>
      </p:cxnSp>
      <p:cxnSp>
        <p:nvCxnSpPr>
          <p:cNvPr id="23593" name="AutoShape 41"/>
          <p:cNvCxnSpPr>
            <a:cxnSpLocks noChangeShapeType="1"/>
          </p:cNvCxnSpPr>
          <p:nvPr/>
        </p:nvCxnSpPr>
        <p:spPr bwMode="auto">
          <a:xfrm>
            <a:off x="6107113" y="5276850"/>
            <a:ext cx="1608137" cy="1196975"/>
          </a:xfrm>
          <a:prstGeom prst="straightConnector1">
            <a:avLst/>
          </a:prstGeom>
          <a:noFill/>
          <a:ln w="19050">
            <a:solidFill>
              <a:srgbClr val="000000"/>
            </a:solidFill>
            <a:round/>
            <a:headEnd type="oval" w="med" len="med"/>
            <a:tailEnd type="triangle" w="med" len="med"/>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09600" y="818406"/>
            <a:ext cx="7924800" cy="5447597"/>
          </a:xfrm>
          <a:prstGeom prst="rect">
            <a:avLst/>
          </a:prstGeom>
          <a:noFill/>
          <a:ln w="9525">
            <a:noFill/>
            <a:miter lim="800000"/>
            <a:headEnd/>
            <a:tailEnd/>
          </a:ln>
          <a:effectLst/>
        </p:spPr>
        <p:txBody>
          <a:bodyPr vert="horz" wrap="square" lIns="0" tIns="0" rIns="0" bIns="15235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Master Service Agreement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bmk="_Toc321070717">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bmk="_Toc321070717">
                <a:ln>
                  <a:noFill/>
                </a:ln>
                <a:solidFill>
                  <a:schemeClr val="tx1"/>
                </a:solidFill>
                <a:effectLst/>
                <a:latin typeface="Times New Roman" pitchFamily="18" charset="0"/>
                <a:ea typeface="Times New Roman" pitchFamily="18" charset="0"/>
                <a:cs typeface="Times New Roman" pitchFamily="18" charset="0"/>
              </a:rPr>
              <a:t>“6.1 Liability of Contractor</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Contractor shall Indemnify Company Group against all Claims arising out of or related to: (i) illness, bodily injury or death suffered by any member of Contractor Group; or (ii) property loss or damage suffered by any member of Contractor Group (including property owned, leased, hired or chartered) EVEN IF CAUSED BY THE FAULT OF COMPANY GROUP. </a:t>
            </a:r>
            <a:endParaRPr kumimoji="0" lang="en-US" sz="2000" b="0" i="0" u="none" strike="noStrike" cap="none" normalizeH="0" baseline="0" dirty="0" smtClean="0">
              <a:ln>
                <a:noFill/>
              </a:ln>
              <a:solidFill>
                <a:schemeClr val="tx1"/>
              </a:solidFill>
              <a:effectLst/>
              <a:latin typeface="Times New Roman Bold"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a:t>
            </a:r>
            <a:r>
              <a:rPr kumimoji="0" lang="en-US"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.2 Liability of Company.</a:t>
            </a:r>
            <a:r>
              <a:rPr kumimoji="0" lang="en-US" sz="2000"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  Company shall Indemnify Contractor Group against all Claims arising out of or related to: (i) illness, bodily injury or death suffered by any member of Company Group; or (ii) property loss or damage suffered by any member of Company Group (including property owned, leased, hired or chartered) EVEN IF CAUSED BY THE FAULT OF CONTRACTOR GROUP.  </a:t>
            </a:r>
            <a:endParaRPr kumimoji="0" lang="en-US" sz="2000" b="0" i="0" u="none" strike="noStrike" cap="none" normalizeH="0" baseline="0" dirty="0" smtClean="0" bmk="">
              <a:ln>
                <a:noFill/>
              </a:ln>
              <a:solidFill>
                <a:schemeClr val="tx1"/>
              </a:solidFill>
              <a:effectLst/>
              <a:latin typeface="Times New Roman Bold"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2">
                                            <p:txEl>
                                              <p:pRg st="4" end="4"/>
                                            </p:txEl>
                                          </p:spTgt>
                                        </p:tgtEl>
                                        <p:attrNameLst>
                                          <p:attrName>style.visibility</p:attrName>
                                        </p:attrNameLst>
                                      </p:cBhvr>
                                      <p:to>
                                        <p:strVal val="visible"/>
                                      </p:to>
                                    </p:set>
                                    <p:anim calcmode="lin" valueType="num">
                                      <p:cBhvr additive="base">
                                        <p:cTn id="7" dur="500" fill="hold"/>
                                        <p:tgtEl>
                                          <p:spTgt spid="3072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00200"/>
            <a:ext cx="7924800" cy="2523768"/>
          </a:xfrm>
          <a:prstGeom prst="rect">
            <a:avLst/>
          </a:prstGeom>
        </p:spPr>
        <p:txBody>
          <a:bodyPr wrap="square">
            <a:spAutoFit/>
          </a:bodyPr>
          <a:lstStyle/>
          <a:p>
            <a:pPr lvl="0" eaLnBrk="0" fontAlgn="base" hangingPunct="0">
              <a:spcBef>
                <a:spcPct val="0"/>
              </a:spcBef>
              <a:spcAft>
                <a:spcPct val="0"/>
              </a:spcAft>
            </a:pPr>
            <a:r>
              <a:rPr kumimoji="0" lang="en-US"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6.3 Third Party Liability.</a:t>
            </a:r>
            <a:r>
              <a:rPr kumimoji="0" lang="en-US" sz="2000"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  Contractor shall Indemnify Company Group against all Claims arising out of illness, bodily injury, death, property loss or damage suffered by Third Parties, to the extent attributable to the  Fault  of Contractor.    Likewise, Company shall Indemnify Contractor Group against all Claims arising out of illness, bodily injury, death, property loss or damage suffered by Third Parties, to the extent attributable to the Fault of Company.</a:t>
            </a:r>
            <a:endParaRPr kumimoji="0" lang="en-US" sz="2000" b="0" i="0" u="none" strike="noStrike" cap="none" normalizeH="0" baseline="0" dirty="0" smtClean="0" bmk="">
              <a:ln>
                <a:noFill/>
              </a:ln>
              <a:solidFill>
                <a:schemeClr val="tx1"/>
              </a:solidFill>
              <a:effectLst/>
              <a:latin typeface="Times New Roman Bold" charset="0"/>
              <a:ea typeface="Times New Roman" pitchFamily="18" charset="0"/>
              <a:cs typeface="Arial" pitchFamily="34" charset="0"/>
            </a:endParaRPr>
          </a:p>
          <a:p>
            <a:pPr lvl="0" algn="just" eaLnBrk="0" fontAlgn="base" hangingPunct="0">
              <a:spcBef>
                <a:spcPct val="0"/>
              </a:spcBef>
              <a:spcAft>
                <a:spcPct val="0"/>
              </a:spcAft>
            </a:pPr>
            <a:endParaRPr kumimoji="0" lang="en-GB"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endParaRPr>
          </a:p>
        </p:txBody>
      </p:sp>
      <p:sp>
        <p:nvSpPr>
          <p:cNvPr id="4" name="TextBox 3"/>
          <p:cNvSpPr txBox="1"/>
          <p:nvPr/>
        </p:nvSpPr>
        <p:spPr>
          <a:xfrm>
            <a:off x="7754575" y="2221675"/>
            <a:ext cx="762000" cy="400110"/>
          </a:xfrm>
          <a:prstGeom prst="rect">
            <a:avLst/>
          </a:prstGeom>
          <a:solidFill>
            <a:schemeClr val="bg1"/>
          </a:solidFill>
        </p:spPr>
        <p:txBody>
          <a:bodyPr wrap="square" rtlCol="0">
            <a:spAutoFit/>
          </a:bodyPr>
          <a:lstStyle/>
          <a:p>
            <a:r>
              <a:rPr lang="en-US" sz="2000" dirty="0" smtClean="0" bmk="">
                <a:solidFill>
                  <a:srgbClr val="FF0000"/>
                </a:solidFill>
                <a:latin typeface="Times New Roman" pitchFamily="18" charset="0"/>
                <a:ea typeface="Times New Roman" pitchFamily="18" charset="0"/>
                <a:cs typeface="Times New Roman" pitchFamily="18" charset="0"/>
              </a:rPr>
              <a:t>Fault</a:t>
            </a:r>
            <a:endParaRPr lang="en-US" dirty="0">
              <a:solidFill>
                <a:srgbClr val="FF0000"/>
              </a:solidFill>
            </a:endParaRPr>
          </a:p>
        </p:txBody>
      </p:sp>
      <p:sp>
        <p:nvSpPr>
          <p:cNvPr id="9" name="Rectangle 8"/>
          <p:cNvSpPr/>
          <p:nvPr/>
        </p:nvSpPr>
        <p:spPr>
          <a:xfrm>
            <a:off x="778824" y="2526475"/>
            <a:ext cx="1676401" cy="400110"/>
          </a:xfrm>
          <a:prstGeom prst="rect">
            <a:avLst/>
          </a:prstGeom>
          <a:solidFill>
            <a:schemeClr val="bg1"/>
          </a:solidFill>
        </p:spPr>
        <p:txBody>
          <a:bodyPr wrap="square">
            <a:spAutoFit/>
          </a:bodyPr>
          <a:lstStyle/>
          <a:p>
            <a:r>
              <a:rPr lang="en-US" sz="2000" dirty="0" smtClean="0" bmk="">
                <a:solidFill>
                  <a:srgbClr val="FF0000"/>
                </a:solidFill>
                <a:latin typeface="Times New Roman" pitchFamily="18" charset="0"/>
                <a:ea typeface="Times New Roman" pitchFamily="18" charset="0"/>
                <a:cs typeface="Times New Roman" pitchFamily="18" charset="0"/>
              </a:rPr>
              <a:t>of Contractor. </a:t>
            </a:r>
            <a:endParaRPr lang="en-US" sz="2000" dirty="0">
              <a:solidFill>
                <a:srgbClr val="FF0000"/>
              </a:solidFill>
            </a:endParaRPr>
          </a:p>
        </p:txBody>
      </p:sp>
      <p:sp>
        <p:nvSpPr>
          <p:cNvPr id="11" name="TextBox 10"/>
          <p:cNvSpPr txBox="1"/>
          <p:nvPr/>
        </p:nvSpPr>
        <p:spPr>
          <a:xfrm>
            <a:off x="778825" y="3457700"/>
            <a:ext cx="1219200" cy="400110"/>
          </a:xfrm>
          <a:prstGeom prst="rect">
            <a:avLst/>
          </a:prstGeom>
          <a:solidFill>
            <a:schemeClr val="bg1"/>
          </a:solidFill>
        </p:spPr>
        <p:txBody>
          <a:bodyPr wrap="square" rtlCol="0">
            <a:spAutoFit/>
          </a:bodyPr>
          <a:lstStyle/>
          <a:p>
            <a:r>
              <a:rPr lang="en-US" sz="2000" dirty="0" smtClean="0" bmk="">
                <a:solidFill>
                  <a:srgbClr val="FF0000"/>
                </a:solidFill>
                <a:latin typeface="Times New Roman" pitchFamily="18" charset="0"/>
                <a:ea typeface="Times New Roman" pitchFamily="18" charset="0"/>
                <a:cs typeface="Times New Roman" pitchFamily="18" charset="0"/>
              </a:rPr>
              <a:t>Company.</a:t>
            </a:r>
            <a:endParaRPr lang="en-US" dirty="0">
              <a:solidFill>
                <a:srgbClr val="FF0000"/>
              </a:solidFill>
            </a:endParaRPr>
          </a:p>
        </p:txBody>
      </p:sp>
      <p:sp>
        <p:nvSpPr>
          <p:cNvPr id="12" name="TextBox 11"/>
          <p:cNvSpPr txBox="1"/>
          <p:nvPr/>
        </p:nvSpPr>
        <p:spPr>
          <a:xfrm>
            <a:off x="7696200" y="3140715"/>
            <a:ext cx="990600" cy="400110"/>
          </a:xfrm>
          <a:prstGeom prst="rect">
            <a:avLst/>
          </a:prstGeom>
          <a:solidFill>
            <a:schemeClr val="bg1"/>
          </a:solidFill>
        </p:spPr>
        <p:txBody>
          <a:bodyPr wrap="square" rtlCol="0">
            <a:spAutoFit/>
          </a:bodyPr>
          <a:lstStyle/>
          <a:p>
            <a:r>
              <a:rPr lang="en-US" sz="2000" dirty="0" smtClean="0" bmk="">
                <a:solidFill>
                  <a:srgbClr val="FF0000"/>
                </a:solidFill>
                <a:latin typeface="Times New Roman" pitchFamily="18" charset="0"/>
                <a:ea typeface="Times New Roman" pitchFamily="18" charset="0"/>
                <a:cs typeface="Times New Roman" pitchFamily="18" charset="0"/>
              </a:rPr>
              <a:t>Fault 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1"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696200" cy="4708981"/>
          </a:xfrm>
          <a:prstGeom prst="rect">
            <a:avLst/>
          </a:prstGeom>
        </p:spPr>
        <p:txBody>
          <a:bodyPr wrap="square">
            <a:spAutoFit/>
          </a:bodyPr>
          <a:lstStyle/>
          <a:p>
            <a:pPr lvl="0" algn="just" eaLnBrk="0" fontAlgn="base" hangingPunct="0">
              <a:spcBef>
                <a:spcPct val="0"/>
              </a:spcBef>
              <a:spcAft>
                <a:spcPct val="0"/>
              </a:spcAft>
            </a:pPr>
            <a:r>
              <a:rPr kumimoji="0" lang="en-GB"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6.4</a:t>
            </a:r>
            <a:r>
              <a:rPr kumimoji="0" lang="en-GB" sz="2000" b="1" i="1"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 Pollution</a:t>
            </a:r>
            <a:r>
              <a:rPr kumimoji="0" lang="en-GB"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GB"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Subject to Section 6.1 and 6.2,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Company shall Indemnify Contractor Group against all Claims for loss of or damage to property on account of an unauthorized release or discharge (including, but not limited to, any spilling, leaking, pumping, pouring, mining, emptying, injecting, escaping, leaching, dumping, or disposing into the environment) of any substance, material, compound, mixture, pollutant, or contaminant, which arises out of or is connected to Company Group’s activities  connected to this Agreement.  Likewise, subject to Section 6.1 and 6.2, Contractor shall Indemnify Company Group against all Claims for loss of or damage to property on account of an unauthorized release or discharge (including, but not limited to, any spilling, leaking, pumping, pouring, mining, emptying, injecting, escaping, leaching, dumping, or disposing into the environment) of any substance, material, compound, mixture, pollutant, or contaminant, which arises out of or is connected to Contractor Group’s activities  connected to this Agreement.”</a:t>
            </a:r>
            <a:endParaRPr kumimoji="0" lang="en-US" sz="2000" b="0" i="0" u="none" strike="noStrike" cap="none" normalizeH="0" baseline="0" dirty="0" smtClean="0">
              <a:ln>
                <a:noFill/>
              </a:ln>
              <a:solidFill>
                <a:schemeClr val="tx1"/>
              </a:solidFill>
              <a:effectLst/>
              <a:latin typeface="Times New Roman Bold" charset="0"/>
              <a:ea typeface="Times New Roman" pitchFamily="18" charset="0"/>
              <a:cs typeface="Arial" pitchFamily="34" charset="0"/>
            </a:endParaRPr>
          </a:p>
        </p:txBody>
      </p:sp>
      <p:sp>
        <p:nvSpPr>
          <p:cNvPr id="3" name="TextBox 2"/>
          <p:cNvSpPr txBox="1"/>
          <p:nvPr/>
        </p:nvSpPr>
        <p:spPr>
          <a:xfrm>
            <a:off x="673925" y="3276600"/>
            <a:ext cx="1143000" cy="400110"/>
          </a:xfrm>
          <a:prstGeom prst="rect">
            <a:avLst/>
          </a:prstGeom>
          <a:solidFill>
            <a:schemeClr val="bg1"/>
          </a:solidFill>
        </p:spPr>
        <p:txBody>
          <a:bodyPr wrap="square" rtlCol="0">
            <a:spAutoFit/>
          </a:bodyPr>
          <a:lstStyle/>
          <a:p>
            <a:r>
              <a:rPr lang="en-US" sz="2000" dirty="0" smtClean="0">
                <a:solidFill>
                  <a:srgbClr val="FF0000"/>
                </a:solidFill>
                <a:latin typeface="Times New Roman" pitchFamily="18" charset="0"/>
                <a:ea typeface="Times New Roman" pitchFamily="18" charset="0"/>
                <a:cs typeface="Times New Roman" pitchFamily="18" charset="0"/>
              </a:rPr>
              <a:t>activities</a:t>
            </a:r>
            <a:endParaRPr lang="en-US" dirty="0">
              <a:solidFill>
                <a:srgbClr val="FF0000"/>
              </a:solidFill>
            </a:endParaRPr>
          </a:p>
        </p:txBody>
      </p:sp>
      <p:sp>
        <p:nvSpPr>
          <p:cNvPr id="4" name="TextBox 3"/>
          <p:cNvSpPr txBox="1"/>
          <p:nvPr/>
        </p:nvSpPr>
        <p:spPr>
          <a:xfrm>
            <a:off x="6329550" y="2976440"/>
            <a:ext cx="2057400" cy="400110"/>
          </a:xfrm>
          <a:prstGeom prst="rect">
            <a:avLst/>
          </a:prstGeom>
          <a:solidFill>
            <a:schemeClr val="bg1"/>
          </a:solidFill>
        </p:spPr>
        <p:txBody>
          <a:bodyPr wrap="square" rtlCol="0">
            <a:spAutoFit/>
          </a:bodyPr>
          <a:lstStyle/>
          <a:p>
            <a:r>
              <a:rPr lang="en-US" sz="2000" dirty="0" smtClean="0">
                <a:solidFill>
                  <a:srgbClr val="FF0000"/>
                </a:solidFill>
                <a:latin typeface="Times New Roman" pitchFamily="18" charset="0"/>
                <a:ea typeface="Times New Roman" pitchFamily="18" charset="0"/>
                <a:cs typeface="Times New Roman" pitchFamily="18" charset="0"/>
              </a:rPr>
              <a:t>Company Group’s</a:t>
            </a:r>
            <a:endParaRPr lang="en-US" dirty="0">
              <a:solidFill>
                <a:srgbClr val="FF0000"/>
              </a:solidFill>
            </a:endParaRPr>
          </a:p>
        </p:txBody>
      </p:sp>
      <p:sp>
        <p:nvSpPr>
          <p:cNvPr id="5" name="TextBox 4"/>
          <p:cNvSpPr txBox="1"/>
          <p:nvPr/>
        </p:nvSpPr>
        <p:spPr>
          <a:xfrm>
            <a:off x="685800" y="5422075"/>
            <a:ext cx="3155287" cy="400110"/>
          </a:xfrm>
          <a:prstGeom prst="rect">
            <a:avLst/>
          </a:prstGeom>
          <a:solidFill>
            <a:schemeClr val="bg1"/>
          </a:solidFill>
        </p:spPr>
        <p:txBody>
          <a:bodyPr wrap="none" rtlCol="0">
            <a:spAutoFit/>
          </a:bodyPr>
          <a:lstStyle/>
          <a:p>
            <a:r>
              <a:rPr lang="en-US" sz="2000" dirty="0" smtClean="0">
                <a:solidFill>
                  <a:srgbClr val="FF0000"/>
                </a:solidFill>
                <a:latin typeface="Times New Roman" pitchFamily="18" charset="0"/>
                <a:ea typeface="Times New Roman" pitchFamily="18" charset="0"/>
                <a:cs typeface="Times New Roman" pitchFamily="18" charset="0"/>
              </a:rPr>
              <a:t>Contractor Group’s activities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33400" y="609600"/>
            <a:ext cx="80772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2:</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retains Contractor to conduct a fracture stimulation treatment on a well located on the Lease.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frac</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does not go as planned.  The wellbore is lost.  The casing fails, and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frac</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enters fresh water-bearing strata.  Use of Lessor’s water well is lost.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Lessor sues Lessee/Operator, seeking damages for loss of use, and contamination, of Lessor’s water well.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TCEQ</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assess fines against Lessee/Operator as a result of the failed casing and fresh-water bearing contamination.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Lessee tenders an indemnity claim under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MSA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requesting Contractor’s indemnity (reimbursement/payment) of the damages suffered by Lessee/Operator and Lessor.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006732"/>
            <a:ext cx="77724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“Every time a lawyer writes something, he is not writing for posterity. He is writing so endless others of his craft can make a living out of trying to figure out what he said. Course perhaps he hadn’t really said anything, that’s what makes it hard to explain.” Will Rogers.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609600" y="536806"/>
            <a:ext cx="80010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the result?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Contractor, damage to the wellbore and casing is Operator’s property, and therefore Operator is liable and cannot tender indemnity to Contractor. </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Lessor, damage to the water well is damage to Lessor’s “property and improvements” under the Lease, and therefore Operator is liable. </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Contractor, damage to the water well is damage to “property of Company Group” and therefore Operator is liable and cannot tender indemnity to Contractor. </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Contractor, Operator will argue that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TCEQ</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fines resulted from Contractor’s negligence, and Operator will try to recover these costs from Contractor.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3">
                                            <p:txEl>
                                              <p:pRg st="2" end="2"/>
                                            </p:txEl>
                                          </p:spTgt>
                                        </p:tgtEl>
                                        <p:attrNameLst>
                                          <p:attrName>style.visibility</p:attrName>
                                        </p:attrNameLst>
                                      </p:cBhvr>
                                      <p:to>
                                        <p:strVal val="visible"/>
                                      </p:to>
                                    </p:set>
                                    <p:anim calcmode="lin" valueType="num">
                                      <p:cBhvr additive="base">
                                        <p:cTn id="7" dur="500" fill="hold"/>
                                        <p:tgtEl>
                                          <p:spTgt spid="3379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3">
                                            <p:txEl>
                                              <p:pRg st="4" end="4"/>
                                            </p:txEl>
                                          </p:spTgt>
                                        </p:tgtEl>
                                        <p:attrNameLst>
                                          <p:attrName>style.visibility</p:attrName>
                                        </p:attrNameLst>
                                      </p:cBhvr>
                                      <p:to>
                                        <p:strVal val="visible"/>
                                      </p:to>
                                    </p:set>
                                    <p:anim calcmode="lin" valueType="num">
                                      <p:cBhvr additive="base">
                                        <p:cTn id="13" dur="500" fill="hold"/>
                                        <p:tgtEl>
                                          <p:spTgt spid="3379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793">
                                            <p:txEl>
                                              <p:pRg st="6" end="6"/>
                                            </p:txEl>
                                          </p:spTgt>
                                        </p:tgtEl>
                                        <p:attrNameLst>
                                          <p:attrName>style.visibility</p:attrName>
                                        </p:attrNameLst>
                                      </p:cBhvr>
                                      <p:to>
                                        <p:strVal val="visible"/>
                                      </p:to>
                                    </p:set>
                                    <p:anim calcmode="lin" valueType="num">
                                      <p:cBhvr additive="base">
                                        <p:cTn id="19" dur="500" fill="hold"/>
                                        <p:tgtEl>
                                          <p:spTgt spid="3379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793">
                                            <p:txEl>
                                              <p:pRg st="8" end="8"/>
                                            </p:txEl>
                                          </p:spTgt>
                                        </p:tgtEl>
                                        <p:attrNameLst>
                                          <p:attrName>style.visibility</p:attrName>
                                        </p:attrNameLst>
                                      </p:cBhvr>
                                      <p:to>
                                        <p:strVal val="visible"/>
                                      </p:to>
                                    </p:set>
                                    <p:anim calcmode="lin" valueType="num">
                                      <p:cBhvr additive="base">
                                        <p:cTn id="25" dur="500" fill="hold"/>
                                        <p:tgtEl>
                                          <p:spTgt spid="3379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33600" y="795313"/>
            <a:ext cx="4724399" cy="549639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295400" y="1066800"/>
            <a:ext cx="6553199" cy="52578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685800" y="838200"/>
            <a:ext cx="7848600" cy="4174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3:</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addition to the facts set forth in Scenario 1, Neighbor drinks contaminated water from Lessor’s water well and contracts an incurable illness.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Neighbor sues Lessor, Lessee/Operator and Contractor, seeking damages.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Lessor tenders an indemnity claim to Lessee under the Lease.  Lessee/Operator tenders an indemnity claim to Contractor under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MSA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Contractor tenders an indemnity claim to Lessee/Operator under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MSA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609600" y="762000"/>
            <a:ext cx="8001000"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the result?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Lessor, Operator is liable for Neighbor’s personal injury under the Lease.  [Note: there may be an issue whether the injury was </a:t>
            </a:r>
            <a:r>
              <a:rPr kumimoji="0" lang="en-US" sz="2000" b="0" i="1" strike="noStrike" cap="none" normalizeH="0" dirty="0" smtClean="0">
                <a:ln>
                  <a:noFill/>
                </a:ln>
                <a:solidFill>
                  <a:schemeClr val="tx1"/>
                </a:solidFill>
                <a:effectLst/>
                <a:latin typeface="Times New Roman" pitchFamily="18" charset="0"/>
                <a:ea typeface="Calibri" pitchFamily="34" charset="0"/>
                <a:cs typeface="Times New Roman" pitchFamily="18" charset="0"/>
              </a:rPr>
              <a:t>caused by</a:t>
            </a:r>
            <a:r>
              <a:rPr kumimoji="0" lang="en-US" sz="2000" b="0" i="0"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operations].</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Contractor, Neighbor’s injury is an injury to a “Third Party,” and therefore liability is allocated based on the proportionate fault of each party.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1">
                                            <p:txEl>
                                              <p:pRg st="2" end="2"/>
                                            </p:txEl>
                                          </p:spTgt>
                                        </p:tgtEl>
                                        <p:attrNameLst>
                                          <p:attrName>style.visibility</p:attrName>
                                        </p:attrNameLst>
                                      </p:cBhvr>
                                      <p:to>
                                        <p:strVal val="visible"/>
                                      </p:to>
                                    </p:set>
                                    <p:anim calcmode="lin" valueType="num">
                                      <p:cBhvr additive="base">
                                        <p:cTn id="7" dur="500" fill="hold"/>
                                        <p:tgtEl>
                                          <p:spTgt spid="3584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1">
                                            <p:txEl>
                                              <p:pRg st="4" end="4"/>
                                            </p:txEl>
                                          </p:spTgt>
                                        </p:tgtEl>
                                        <p:attrNameLst>
                                          <p:attrName>style.visibility</p:attrName>
                                        </p:attrNameLst>
                                      </p:cBhvr>
                                      <p:to>
                                        <p:strVal val="visible"/>
                                      </p:to>
                                    </p:set>
                                    <p:anim calcmode="lin" valueType="num">
                                      <p:cBhvr additive="base">
                                        <p:cTn id="13" dur="500" fill="hold"/>
                                        <p:tgtEl>
                                          <p:spTgt spid="3584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09600" y="914400"/>
            <a:ext cx="78486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4:</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Instead of Scenario 2, a Contractor’s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frac</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crew employee drinks contaminated water from Lessor’s water well and contracts an incurable illness.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Employee sues Lessor, Lessee/Operator and Contractor, seeking damages.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Lessor tenders an indemnity claim to Lessee under the Lease.  Lessee/Operator tenders an indemnity claim to Contractor under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MSA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Contractor tenders an indemnity claim to Lessee/Operator under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MSA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3400" y="914400"/>
            <a:ext cx="80772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the result?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Lessor, Operator is liable for Employee’s personal injury under the Lease.  </a:t>
            </a:r>
          </a:p>
          <a:p>
            <a:pPr marL="457200" marR="0" lvl="0" indent="-45720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 there may be an issue whether the injury was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caused by</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operations].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between Operator and Contractor, Employee’s injury is an injury to a member of “Contractor Group” and therefore Contractor is liable and Company may tender indemnity to Contractor.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89">
                                            <p:txEl>
                                              <p:pRg st="6" end="6"/>
                                            </p:txEl>
                                          </p:spTgt>
                                        </p:tgtEl>
                                        <p:attrNameLst>
                                          <p:attrName>style.visibility</p:attrName>
                                        </p:attrNameLst>
                                      </p:cBhvr>
                                      <p:to>
                                        <p:strVal val="visible"/>
                                      </p:to>
                                    </p:set>
                                    <p:anim calcmode="lin" valueType="num">
                                      <p:cBhvr additive="base">
                                        <p:cTn id="7" dur="500" fill="hold"/>
                                        <p:tgtEl>
                                          <p:spTgt spid="3788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8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57200" y="839688"/>
            <a:ext cx="8001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Takeaway: What does this mean?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lvl="1" indent="-457200"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 a lease with an indemnity, lessee/operator assumes broad liability for all damages regardless of fault.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 a “standard” MSA, the operator and the contractor each assume broad liability for their respective people and property, regardless of fault, under a knock for knock indemnity.  </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operator, as the common dominator contracting party, must be conscious of how its indemnity obligations fit together and how much liability it is assuming. </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industry has worked hard to inject certainty by allocating risk on the basis of ownership of the people and property involved, as opposed to legal fault, certainty has not been achieved in all cases.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3">
                                            <p:txEl>
                                              <p:pRg st="2" end="2"/>
                                            </p:txEl>
                                          </p:spTgt>
                                        </p:tgtEl>
                                        <p:attrNameLst>
                                          <p:attrName>style.visibility</p:attrName>
                                        </p:attrNameLst>
                                      </p:cBhvr>
                                      <p:to>
                                        <p:strVal val="visible"/>
                                      </p:to>
                                    </p:set>
                                    <p:anim calcmode="lin" valueType="num">
                                      <p:cBhvr additive="base">
                                        <p:cTn id="7" dur="500" fill="hold"/>
                                        <p:tgtEl>
                                          <p:spTgt spid="3891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3">
                                            <p:txEl>
                                              <p:pRg st="4" end="4"/>
                                            </p:txEl>
                                          </p:spTgt>
                                        </p:tgtEl>
                                        <p:attrNameLst>
                                          <p:attrName>style.visibility</p:attrName>
                                        </p:attrNameLst>
                                      </p:cBhvr>
                                      <p:to>
                                        <p:strVal val="visible"/>
                                      </p:to>
                                    </p:set>
                                    <p:anim calcmode="lin" valueType="num">
                                      <p:cBhvr additive="base">
                                        <p:cTn id="13" dur="500" fill="hold"/>
                                        <p:tgtEl>
                                          <p:spTgt spid="3891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3">
                                            <p:txEl>
                                              <p:pRg st="6" end="6"/>
                                            </p:txEl>
                                          </p:spTgt>
                                        </p:tgtEl>
                                        <p:attrNameLst>
                                          <p:attrName>style.visibility</p:attrName>
                                        </p:attrNameLst>
                                      </p:cBhvr>
                                      <p:to>
                                        <p:strVal val="visible"/>
                                      </p:to>
                                    </p:set>
                                    <p:anim calcmode="lin" valueType="num">
                                      <p:cBhvr additive="base">
                                        <p:cTn id="19" dur="500" fill="hold"/>
                                        <p:tgtEl>
                                          <p:spTgt spid="3891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8913">
                                            <p:txEl>
                                              <p:pRg st="8" end="8"/>
                                            </p:txEl>
                                          </p:spTgt>
                                        </p:tgtEl>
                                        <p:attrNameLst>
                                          <p:attrName>style.visibility</p:attrName>
                                        </p:attrNameLst>
                                      </p:cBhvr>
                                      <p:to>
                                        <p:strVal val="visible"/>
                                      </p:to>
                                    </p:set>
                                    <p:anim calcmode="lin" valueType="num">
                                      <p:cBhvr additive="base">
                                        <p:cTn id="25" dur="500" fill="hold"/>
                                        <p:tgtEl>
                                          <p:spTgt spid="3891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33400" y="982788"/>
            <a:ext cx="8077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an Exculpatory Clause?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Texas Supreme Court:  A “clause in a contract designed to relieve one party of liability to the other for specified injury or loss incurred in the performance of the contract.”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81000" y="804564"/>
            <a:ext cx="8305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Model Form JOA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1956 AAPL Model Form 610 Onshore Operating Agreement: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Operator shall conduct all such operations in a good and workmanlike manner, but is shall have no liability as Operator to the other parties for losses sustained, or liabilities incurred, except such as may result from gross negligence or from breach of the provisions of this agreement.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1977 Model Form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 Operator  . . . shall conduct and direct and have full control of all operations on the Contract Area . . . .  It shall conduct all such operations in a good and workmanlike manner, but it shall have no liability as Operator to the other parties for losses sustained or liabilities incurred, except such as may result from gross negligence or willful misconduct.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The Indemnity Provision</a:t>
            </a:r>
            <a:endParaRPr lang="en-US" sz="3200" dirty="0"/>
          </a:p>
        </p:txBody>
      </p:sp>
      <p:sp>
        <p:nvSpPr>
          <p:cNvPr id="3" name="Content Placeholder 2"/>
          <p:cNvSpPr>
            <a:spLocks noGrp="1"/>
          </p:cNvSpPr>
          <p:nvPr>
            <p:ph idx="1"/>
          </p:nvPr>
        </p:nvSpPr>
        <p:spPr>
          <a:xfrm>
            <a:off x="381000" y="1524000"/>
            <a:ext cx="8229600" cy="4525963"/>
          </a:xfrm>
        </p:spPr>
        <p:txBody>
          <a:bodyPr lIns="0" rIns="274320"/>
          <a:lstStyle/>
          <a:p>
            <a:pPr>
              <a:buNone/>
            </a:pPr>
            <a:endParaRPr lang="en-US" dirty="0" smtClean="0"/>
          </a:p>
          <a:p>
            <a:pPr indent="0">
              <a:buNone/>
            </a:pPr>
            <a:endParaRPr lang="en-US" sz="2000" dirty="0" smtClean="0"/>
          </a:p>
          <a:p>
            <a:pPr indent="0">
              <a:buNone/>
            </a:pPr>
            <a:endParaRPr lang="en-US" sz="2000" dirty="0" smtClean="0"/>
          </a:p>
          <a:p>
            <a:pPr indent="0">
              <a:buNone/>
            </a:pPr>
            <a:r>
              <a:rPr lang="en-US" sz="2000" dirty="0"/>
              <a:t> </a:t>
            </a:r>
          </a:p>
          <a:p>
            <a:pPr indent="0" algn="just">
              <a:spcBef>
                <a:spcPts val="0"/>
              </a:spcBef>
              <a:buNone/>
            </a:pPr>
            <a:r>
              <a:rPr lang="en-US" sz="2800" i="1" dirty="0" smtClean="0"/>
              <a:t>“Plain English” Definition</a:t>
            </a:r>
            <a:r>
              <a:rPr lang="en-US" sz="2800" dirty="0" smtClean="0"/>
              <a:t>: An undertaking by which the indemnifying party (“</a:t>
            </a:r>
            <a:r>
              <a:rPr lang="en-US" sz="2800" dirty="0" err="1" smtClean="0"/>
              <a:t>indemnitor</a:t>
            </a:r>
            <a:r>
              <a:rPr lang="en-US" sz="2800" dirty="0" smtClean="0"/>
              <a:t>”) agrees to make good any loss or damage that the indemnified party (“</a:t>
            </a:r>
            <a:r>
              <a:rPr lang="en-US" sz="2800" dirty="0" err="1" smtClean="0"/>
              <a:t>indemnitee</a:t>
            </a:r>
            <a:r>
              <a:rPr lang="en-US" sz="2800" dirty="0" smtClean="0"/>
              <a:t>”) has incurred, or to safeguard the </a:t>
            </a:r>
            <a:r>
              <a:rPr lang="en-US" sz="2800" dirty="0" err="1" smtClean="0"/>
              <a:t>indemnitee</a:t>
            </a:r>
            <a:r>
              <a:rPr lang="en-US" sz="2800" dirty="0" smtClean="0"/>
              <a:t> against liability.  </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7848600" cy="5324535"/>
          </a:xfrm>
          <a:prstGeom prst="rect">
            <a:avLst/>
          </a:prstGeom>
        </p:spPr>
        <p:txBody>
          <a:bodyPr wrap="square">
            <a:spAutoFit/>
          </a:bodyPr>
          <a:lstStyle/>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1982 Model Form:</a:t>
            </a: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 shall conduct all such operations in a good and workmanlike manner, but in no event shall it have any liability as Operator to the other parties for losses sustained or liabilities incurred, except such as may result from gross negligence or willful misconduct.</a:t>
            </a: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1989 Model Form:  </a:t>
            </a: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shall conduct its activities under this agreement as a reasonably prudent operator, in a good and workmanlike manner, with due diligence and dispatch, in accordance with good oilfield practice, and in compliance with applicable law and regulation, but in no event shall it have any liability as Operator to the other parties for losses sustained or liabilities incurred except such as may result from gross negligence or willful misconduct.</a:t>
            </a:r>
            <a:endParaRPr kumimoji="0" lang="en-US" sz="2000" b="0" i="0" u="none" strike="noStrike" cap="none" normalizeH="0" baseline="0" dirty="0" smtClean="0">
              <a:ln>
                <a:noFill/>
              </a:ln>
              <a:solidFill>
                <a:schemeClr val="tx1"/>
              </a:solidFill>
              <a:effectLst/>
              <a:latin typeface="Arial" pitchFamily="34" charset="0"/>
            </a:endParaRPr>
          </a:p>
        </p:txBody>
      </p:sp>
      <p:sp>
        <p:nvSpPr>
          <p:cNvPr id="3" name="TextBox 2"/>
          <p:cNvSpPr txBox="1"/>
          <p:nvPr/>
        </p:nvSpPr>
        <p:spPr>
          <a:xfrm>
            <a:off x="4512624" y="1616715"/>
            <a:ext cx="1964376" cy="400110"/>
          </a:xfrm>
          <a:prstGeom prst="rect">
            <a:avLst/>
          </a:prstGeom>
          <a:solidFill>
            <a:schemeClr val="bg1"/>
          </a:solidFill>
        </p:spPr>
        <p:txBody>
          <a:bodyPr wrap="square" rtlCol="0">
            <a:spAutoFit/>
          </a:bodyPr>
          <a:lstStyle/>
          <a:p>
            <a:pPr algn="just"/>
            <a:r>
              <a:rPr lang="en-US" sz="2000" dirty="0" smtClean="0">
                <a:solidFill>
                  <a:srgbClr val="FF0000"/>
                </a:solidFill>
                <a:latin typeface="Times New Roman" pitchFamily="18" charset="0"/>
                <a:ea typeface="Calibri" pitchFamily="34" charset="0"/>
                <a:cs typeface="Times New Roman" pitchFamily="18" charset="0"/>
              </a:rPr>
              <a:t>such  operations      </a:t>
            </a:r>
            <a:endParaRPr lang="en-US" dirty="0">
              <a:solidFill>
                <a:srgbClr val="FF0000"/>
              </a:solidFill>
            </a:endParaRPr>
          </a:p>
        </p:txBody>
      </p:sp>
      <p:sp>
        <p:nvSpPr>
          <p:cNvPr id="4" name="TextBox 3"/>
          <p:cNvSpPr txBox="1"/>
          <p:nvPr/>
        </p:nvSpPr>
        <p:spPr>
          <a:xfrm>
            <a:off x="3610100" y="4045525"/>
            <a:ext cx="1571500" cy="400110"/>
          </a:xfrm>
          <a:prstGeom prst="rect">
            <a:avLst/>
          </a:prstGeom>
          <a:solidFill>
            <a:schemeClr val="bg1"/>
          </a:solidFill>
        </p:spPr>
        <p:txBody>
          <a:bodyPr wrap="square" rtlCol="0">
            <a:spAutoFit/>
          </a:bodyPr>
          <a:lstStyle/>
          <a:p>
            <a:r>
              <a:rPr lang="en-US" sz="2000" dirty="0" smtClean="0">
                <a:solidFill>
                  <a:srgbClr val="FF0000"/>
                </a:solidFill>
                <a:latin typeface="Times New Roman" pitchFamily="18" charset="0"/>
                <a:ea typeface="Calibri" pitchFamily="34" charset="0"/>
                <a:cs typeface="Times New Roman" pitchFamily="18" charset="0"/>
              </a:rPr>
              <a:t>its   activities</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533400" y="668179"/>
            <a:ext cx="80010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5 (1989 Form):</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Two oil bearing formations, the Upper and the Lower.  Production from the Upper held leases as to all depths. Parties attempted to recomplete in the Lower formation. </a:t>
            </a:r>
          </a:p>
          <a:p>
            <a:pPr lvl="1"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Production anywhere = production from all tracts.  The Lower was not unitized.  </a:t>
            </a:r>
          </a:p>
          <a:p>
            <a:pPr lvl="1"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failed to conduct RRC-required tests.  Two of the wells showed excessive fluid levels, </a:t>
            </a:r>
          </a:p>
          <a:p>
            <a:pPr lvl="1"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did not retest, repair, or attempt to plug those wells. RRC severed the Upper Unit and suspended production = loss of leases.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609600" y="1403121"/>
            <a:ext cx="79248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As Operator he had the exclusive right of possession of certain well bores.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Non-operators: Counterclaimed for illegally produced oil, fraudulent reporting oil from one formation as being produced from another, failure to sustain production in the quantities required by the JOA.</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Only gross negligence or willful misconduct were actionable for both operational and administrative claims against.  The court examined Operator’s conduct: “No evidence that Operator knew about the peril but did not care about the consequences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533400" y="441067"/>
            <a:ext cx="79248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6 (1977 Form):</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drills three wells.  Non-Operator assumes operations and drills additional wells.  Disputes arise about operations. </a:t>
            </a: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New Operator plugs wells despite Non-Operator’s desire to take them over. Non-Operator claims Operator withheld information, preventing Non-Operator from making informed decisions.  Non-Operator also claims tortuous interference</a:t>
            </a:r>
            <a:r>
              <a:rPr lang="en-US" sz="2000" dirty="0" smtClean="0">
                <a:latin typeface="Times New Roman" pitchFamily="18" charset="0"/>
                <a:ea typeface="Calibri" pitchFamily="34" charset="0"/>
                <a:cs typeface="Times New Roman" pitchFamily="18" charset="0"/>
              </a:rPr>
              <a:t>. </a:t>
            </a:r>
          </a:p>
          <a:p>
            <a:pPr lvl="0" algn="just" eaLnBrk="0" fontAlgn="base" hangingPunct="0">
              <a:spcBef>
                <a:spcPct val="0"/>
              </a:spcBef>
              <a:spcAft>
                <a:spcPct val="0"/>
              </a:spcAft>
            </a:pPr>
            <a:endParaRPr lang="en-US" sz="20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lang="en-US" sz="2000" dirty="0" smtClean="0">
                <a:latin typeface="Times New Roman" pitchFamily="18" charset="0"/>
                <a:ea typeface="Calibri" pitchFamily="34" charset="0"/>
                <a:cs typeface="Times New Roman" pitchFamily="18" charset="0"/>
              </a:rPr>
              <a:t>Non-Operator’s theory:  Exculpatory clause should not excuse an Operator’s liability for non-physical acts such as administrative and accounting duties and recovery of costs (breaches  of the JOA).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Exculpatory clause was clear and unambiguous; Non-Operator could not recover for acts as Operator, such as “the completion, testing or turnover” of the well absent gross negligence or intentional misconduct.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Stine v. Marathon Oil Company</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457200" y="902523"/>
            <a:ext cx="8001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7 (1977 Form):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sends AFE for “reworking operations” and asks for election. Non-Operators claim operations are routine.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Unjustified AFE may constitute breach of the JOA. Operator relies on the exculpatory clause; no liability except for acts of gross negligence or intentional misconduct.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Exculpatory clause is unambiguous.  The scope of protection extends only to claims that Operator failed to act as a reasonable and prudent operator, not claims for breach.</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i="1" dirty="0" smtClean="0">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 typeface="Arial" pitchFamily="34" charset="0"/>
              <a:buChar char="•"/>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AFE was not justified because the operations were not “reworking”.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Abraxas</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Petroleum Corp. v. </a:t>
            </a:r>
            <a:r>
              <a:rPr kumimoji="0" lang="en-US"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Hornburg</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33400" y="1066800"/>
            <a:ext cx="80772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does all this mean?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 never know what to expect at the courthouse.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court you are in matters.</a:t>
            </a:r>
          </a:p>
          <a:p>
            <a:pPr marL="457200" marR="0" lvl="0" indent="-45720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precise language of the contract makes a difference.</a:t>
            </a:r>
          </a:p>
          <a:p>
            <a:pPr marL="457200" marR="0" lvl="0" indent="-45720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“Boilerplate” has meaning. </a:t>
            </a:r>
          </a:p>
          <a:p>
            <a:pPr marL="457200" marR="0" lvl="0" indent="-45720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Abraxas</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still good law if the 1977 form is used AND you are in state court:  “its activities” vs. “all  such operations”.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457200" y="579568"/>
            <a:ext cx="8001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Scenario 8:</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and Non-Operator each own a 50% WI in Lease; JOA has exculpatory language.  They conduct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workover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an existing well.  The Operator hires Contractor to perform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frac</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Workover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operation fails and ruins the well.  The well must be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P&amp;A’ed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Employee of the Contractor is injured and claims his injuries resulted from the Operator’s negligent supervision.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Lessor sues Operator and Non-Operator, and recovers damages.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Contractor employee sues Contractor, Operator and Non-Operator, and recovers damages.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tenders indemnity to Contractor for damages paid to Lessor, alleging Contractor gross negligence.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1"/>
            <a:ext cx="7696200" cy="2554545"/>
          </a:xfrm>
          <a:prstGeom prst="rect">
            <a:avLst/>
          </a:prstGeom>
        </p:spPr>
        <p:txBody>
          <a:bodyPr wrap="square">
            <a:spAutoFit/>
          </a:bodyPr>
          <a:lstStyle/>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invoices Non-Operator for its share of damages paid. </a:t>
            </a: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Operator tenders indemnity to Contractor for damages paid to Contractor Employee.  </a:t>
            </a: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Non-Operator sues Operator to avoid payment of its proportionate share</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the damages.  Operator asserts the exculpatory clause as a defense.  </a:t>
            </a:r>
            <a:endParaRPr kumimoji="0" lang="en-US" sz="20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533400" y="839688"/>
            <a:ext cx="79248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the result?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Between Operator, Non-Operator and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Lessor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Operator and Non-Operator are liable for damage to Lessor’s “property and improvements” under the Lease, and therefore Operator is liable.  </a:t>
            </a: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Between Operator, Non-Operator and Contractor: Employee’s injury is to a member of “Contractor Group”; Contractor is liable and Company may tender indemnity to Contractor on its behalf and that Non-Operator.</a:t>
            </a:r>
            <a:endParaRPr kumimoji="0" lang="en-US" sz="2000" b="0" i="0" u="none" strike="noStrike" cap="none" normalizeH="0" baseline="0" dirty="0" smtClean="0">
              <a:ln>
                <a:noFill/>
              </a:ln>
              <a:solidFill>
                <a:schemeClr val="tx1"/>
              </a:solidFill>
              <a:effectLst/>
              <a:latin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the Operator protected?  Yes; the loss arises from operations, regardless of its liability to Contractor or Lessors, Operator will not be liable to Non-Operator for ordinary negligence.  Non-Operator would have to prove gross negligence or willful misconduct.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153">
                                            <p:txEl>
                                              <p:pRg st="2" end="2"/>
                                            </p:txEl>
                                          </p:spTgt>
                                        </p:tgtEl>
                                        <p:attrNameLst>
                                          <p:attrName>style.visibility</p:attrName>
                                        </p:attrNameLst>
                                      </p:cBhvr>
                                      <p:to>
                                        <p:strVal val="visible"/>
                                      </p:to>
                                    </p:set>
                                    <p:anim calcmode="lin" valueType="num">
                                      <p:cBhvr additive="base">
                                        <p:cTn id="7" dur="500" fill="hold"/>
                                        <p:tgtEl>
                                          <p:spTgt spid="4915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153">
                                            <p:txEl>
                                              <p:pRg st="4" end="4"/>
                                            </p:txEl>
                                          </p:spTgt>
                                        </p:tgtEl>
                                        <p:attrNameLst>
                                          <p:attrName>style.visibility</p:attrName>
                                        </p:attrNameLst>
                                      </p:cBhvr>
                                      <p:to>
                                        <p:strVal val="visible"/>
                                      </p:to>
                                    </p:set>
                                    <p:anim calcmode="lin" valueType="num">
                                      <p:cBhvr additive="base">
                                        <p:cTn id="13" dur="500" fill="hold"/>
                                        <p:tgtEl>
                                          <p:spTgt spid="4915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9153">
                                            <p:txEl>
                                              <p:pRg st="6" end="6"/>
                                            </p:txEl>
                                          </p:spTgt>
                                        </p:tgtEl>
                                        <p:attrNameLst>
                                          <p:attrName>style.visibility</p:attrName>
                                        </p:attrNameLst>
                                      </p:cBhvr>
                                      <p:to>
                                        <p:strVal val="visible"/>
                                      </p:to>
                                    </p:set>
                                    <p:anim calcmode="lin" valueType="num">
                                      <p:cBhvr additive="base">
                                        <p:cTn id="19" dur="500" fill="hold"/>
                                        <p:tgtEl>
                                          <p:spTgt spid="4915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8077200" cy="2057400"/>
          </a:xfrm>
        </p:spPr>
        <p:txBody>
          <a:bodyPr/>
          <a:lstStyle/>
          <a:p>
            <a:pPr algn="l"/>
            <a:r>
              <a:rPr lang="en-US" sz="3200" dirty="0"/>
              <a:t>Why do we have indemnities?  To allocate risk and create certainty.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447800" y="914400"/>
            <a:ext cx="6477001" cy="48514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57200" y="768489"/>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Times New Roman" pitchFamily="18" charset="0"/>
                <a:cs typeface="Times New Roman" pitchFamily="18" charset="0"/>
              </a:rPr>
              <a:t>Liability vs. Loss: </a:t>
            </a:r>
          </a:p>
          <a:p>
            <a:pPr marL="0" marR="0" lvl="0" indent="0" algn="l" defTabSz="914400" rtl="0" eaLnBrk="0" fontAlgn="base" latinLnBrk="0" hangingPunct="0">
              <a:lnSpc>
                <a:spcPct val="100000"/>
              </a:lnSpc>
              <a:spcBef>
                <a:spcPct val="0"/>
              </a:spcBef>
              <a:spcAft>
                <a:spcPct val="0"/>
              </a:spcAft>
              <a:buClrTx/>
              <a:buSzTx/>
              <a:buFontTx/>
              <a:buNone/>
              <a:tabLst/>
            </a:pPr>
            <a:endParaRPr lang="en-US" i="1"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Times New Roman" pitchFamily="18" charset="0"/>
                <a:cs typeface="Times New Roman" pitchFamily="18" charset="0"/>
              </a:rPr>
              <a:t>What is covered by the indemnity?  </a:t>
            </a:r>
            <a:r>
              <a:rPr kumimoji="0" lang="en-US" b="0" i="0" u="none" strike="noStrike" cap="none" normalizeH="0" baseline="0" dirty="0" smtClean="0">
                <a:ln>
                  <a:noFill/>
                </a:ln>
                <a:solidFill>
                  <a:schemeClr val="tx1"/>
                </a:solidFill>
                <a:effectLst/>
                <a:latin typeface="Arial" pitchFamily="34" charset="0"/>
              </a:rPr>
              <a:t>Is an </a:t>
            </a:r>
            <a:r>
              <a:rPr kumimoji="0" lang="en-US" b="0" i="0" u="none" strike="noStrike" cap="none" normalizeH="0" baseline="0" dirty="0" err="1" smtClean="0">
                <a:ln>
                  <a:noFill/>
                </a:ln>
                <a:solidFill>
                  <a:schemeClr val="tx1"/>
                </a:solidFill>
                <a:effectLst/>
                <a:latin typeface="Arial" pitchFamily="34" charset="0"/>
              </a:rPr>
              <a:t>indemnitor’s</a:t>
            </a:r>
            <a:r>
              <a:rPr kumimoji="0" lang="en-US" b="0" i="0" u="none" strike="noStrike" cap="none" normalizeH="0" baseline="0" dirty="0" smtClean="0">
                <a:ln>
                  <a:noFill/>
                </a:ln>
                <a:solidFill>
                  <a:schemeClr val="tx1"/>
                </a:solidFill>
                <a:effectLst/>
                <a:latin typeface="Arial" pitchFamily="34" charset="0"/>
              </a:rPr>
              <a:t> obligation triggered by a “claim” of damage or when the “actual” damage determined?  </a:t>
            </a:r>
            <a:r>
              <a:rPr kumimoji="0" lang="en-US" b="0" i="1" u="none" strike="noStrike" cap="none" normalizeH="0" baseline="0" dirty="0" smtClean="0">
                <a:ln>
                  <a:noFill/>
                </a:ln>
                <a:solidFill>
                  <a:schemeClr val="tx1"/>
                </a:solidFill>
                <a:effectLst/>
                <a:latin typeface="Arial" pitchFamily="34" charset="0"/>
              </a:rPr>
              <a:t>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Times New Roman" pitchFamily="18" charset="0"/>
                <a:cs typeface="Times New Roman" pitchFamily="18" charset="0"/>
              </a:rPr>
              <a:t>Liability</a:t>
            </a:r>
            <a:r>
              <a:rPr kumimoji="0" lang="en-US" b="0" i="0" u="none" strike="noStrike" cap="none" normalizeH="0" baseline="0" dirty="0" smtClean="0">
                <a:ln>
                  <a:noFill/>
                </a:ln>
                <a:solidFill>
                  <a:schemeClr val="tx1"/>
                </a:solidFill>
                <a:effectLst/>
                <a:latin typeface="Arial" pitchFamily="34" charset="0"/>
              </a:rPr>
              <a:t>:  An indemnity against liability obligates the </a:t>
            </a:r>
            <a:r>
              <a:rPr kumimoji="0" lang="en-US" b="0" i="0" u="none" strike="noStrike" cap="none" normalizeH="0" baseline="0" dirty="0" err="1" smtClean="0">
                <a:ln>
                  <a:noFill/>
                </a:ln>
                <a:solidFill>
                  <a:schemeClr val="tx1"/>
                </a:solidFill>
                <a:effectLst/>
                <a:latin typeface="Arial" pitchFamily="34" charset="0"/>
              </a:rPr>
              <a:t>indemnitor</a:t>
            </a:r>
            <a:r>
              <a:rPr kumimoji="0" lang="en-US" b="0" i="0" u="none" strike="noStrike" cap="none" normalizeH="0" baseline="0" dirty="0" smtClean="0">
                <a:ln>
                  <a:noFill/>
                </a:ln>
                <a:solidFill>
                  <a:schemeClr val="tx1"/>
                </a:solidFill>
                <a:effectLst/>
                <a:latin typeface="Arial" pitchFamily="34" charset="0"/>
              </a:rPr>
              <a:t> to protect the </a:t>
            </a:r>
            <a:r>
              <a:rPr kumimoji="0" lang="en-US" b="0" i="0" u="none" strike="noStrike" cap="none" normalizeH="0" baseline="0" dirty="0" err="1" smtClean="0">
                <a:ln>
                  <a:noFill/>
                </a:ln>
                <a:solidFill>
                  <a:schemeClr val="tx1"/>
                </a:solidFill>
                <a:effectLst/>
                <a:latin typeface="Arial" pitchFamily="34" charset="0"/>
              </a:rPr>
              <a:t>indemnitee</a:t>
            </a:r>
            <a:r>
              <a:rPr kumimoji="0" lang="en-US" b="0" i="0" u="none" strike="noStrike" cap="none" normalizeH="0" baseline="0" dirty="0" smtClean="0">
                <a:ln>
                  <a:noFill/>
                </a:ln>
                <a:solidFill>
                  <a:schemeClr val="tx1"/>
                </a:solidFill>
                <a:effectLst/>
                <a:latin typeface="Arial" pitchFamily="34" charset="0"/>
              </a:rPr>
              <a:t> from a loss or the </a:t>
            </a:r>
            <a:r>
              <a:rPr kumimoji="0" lang="en-US" b="1" i="1" u="none" strike="noStrike" cap="none" normalizeH="0" baseline="0" dirty="0" smtClean="0">
                <a:ln>
                  <a:noFill/>
                </a:ln>
                <a:solidFill>
                  <a:schemeClr val="tx1"/>
                </a:solidFill>
                <a:effectLst/>
                <a:latin typeface="Arial" pitchFamily="34" charset="0"/>
              </a:rPr>
              <a:t>cause</a:t>
            </a:r>
            <a:r>
              <a:rPr kumimoji="0" lang="en-US" b="0" i="0" u="none" strike="noStrike" cap="none" normalizeH="0" baseline="0" dirty="0" smtClean="0">
                <a:ln>
                  <a:noFill/>
                </a:ln>
                <a:solidFill>
                  <a:schemeClr val="tx1"/>
                </a:solidFill>
                <a:effectLst/>
                <a:latin typeface="Arial" pitchFamily="34" charset="0"/>
              </a:rPr>
              <a:t> of a loss.  The right to recover on an indemnity against liability </a:t>
            </a:r>
            <a:r>
              <a:rPr kumimoji="0" lang="en-US" b="1" i="1" u="none" strike="noStrike" cap="none" normalizeH="0" baseline="0" dirty="0" smtClean="0">
                <a:ln>
                  <a:noFill/>
                </a:ln>
                <a:solidFill>
                  <a:schemeClr val="tx1"/>
                </a:solidFill>
                <a:effectLst/>
                <a:latin typeface="Arial" pitchFamily="34" charset="0"/>
              </a:rPr>
              <a:t>accrues</a:t>
            </a:r>
            <a:r>
              <a:rPr kumimoji="0" lang="en-US" b="0" i="0" u="none" strike="noStrike" cap="none" normalizeH="0" baseline="0" dirty="0" smtClean="0">
                <a:ln>
                  <a:noFill/>
                </a:ln>
                <a:solidFill>
                  <a:schemeClr val="tx1"/>
                </a:solidFill>
                <a:effectLst/>
                <a:latin typeface="Arial" pitchFamily="34" charset="0"/>
              </a:rPr>
              <a:t> when the liability becomes </a:t>
            </a:r>
            <a:r>
              <a:rPr kumimoji="0" lang="en-US" b="1" i="0" u="none" strike="noStrike" cap="none" normalizeH="0" baseline="0" dirty="0" smtClean="0">
                <a:ln>
                  <a:noFill/>
                </a:ln>
                <a:solidFill>
                  <a:schemeClr val="tx1"/>
                </a:solidFill>
                <a:effectLst/>
                <a:latin typeface="Arial" pitchFamily="34" charset="0"/>
              </a:rPr>
              <a:t>fixed and certain</a:t>
            </a:r>
            <a:r>
              <a:rPr kumimoji="0" lang="en-US" b="0" i="0" u="none" strike="noStrike" cap="none" normalizeH="0" baseline="0" dirty="0" smtClean="0">
                <a:ln>
                  <a:noFill/>
                </a:ln>
                <a:solidFill>
                  <a:schemeClr val="tx1"/>
                </a:solidFill>
                <a:effectLst/>
                <a:latin typeface="Arial" pitchFamily="34" charset="0"/>
              </a:rPr>
              <a:t>, regardless of whether the </a:t>
            </a:r>
            <a:r>
              <a:rPr kumimoji="0" lang="en-US" b="0" i="0" u="none" strike="noStrike" cap="none" normalizeH="0" baseline="0" dirty="0" err="1" smtClean="0">
                <a:ln>
                  <a:noFill/>
                </a:ln>
                <a:solidFill>
                  <a:schemeClr val="tx1"/>
                </a:solidFill>
                <a:effectLst/>
                <a:latin typeface="Arial" pitchFamily="34" charset="0"/>
              </a:rPr>
              <a:t>indemnitee</a:t>
            </a:r>
            <a:r>
              <a:rPr kumimoji="0" lang="en-US" b="0" i="0" u="none" strike="noStrike" cap="none" normalizeH="0" baseline="0" dirty="0" smtClean="0">
                <a:ln>
                  <a:noFill/>
                </a:ln>
                <a:solidFill>
                  <a:schemeClr val="tx1"/>
                </a:solidFill>
                <a:effectLst/>
                <a:latin typeface="Arial" pitchFamily="34" charset="0"/>
              </a:rPr>
              <a:t> has suffered an actual loss.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Example: A indemnifies B from claims arising from the acts or omissions of A.</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Times New Roman" pitchFamily="18" charset="0"/>
                <a:cs typeface="Times New Roman" pitchFamily="18" charset="0"/>
              </a:rPr>
              <a:t>Loss</a:t>
            </a:r>
            <a:r>
              <a:rPr kumimoji="0" lang="en-US" b="0" i="0" u="none" strike="noStrike" cap="none" normalizeH="0" baseline="0" dirty="0" smtClean="0">
                <a:ln>
                  <a:noFill/>
                </a:ln>
                <a:solidFill>
                  <a:schemeClr val="tx1"/>
                </a:solidFill>
                <a:effectLst/>
                <a:latin typeface="Arial" pitchFamily="34" charset="0"/>
              </a:rPr>
              <a:t>:  A contract against loss or damage obligates the </a:t>
            </a:r>
            <a:r>
              <a:rPr kumimoji="0" lang="en-US" b="0" i="0" u="none" strike="noStrike" cap="none" normalizeH="0" baseline="0" dirty="0" err="1" smtClean="0">
                <a:ln>
                  <a:noFill/>
                </a:ln>
                <a:solidFill>
                  <a:schemeClr val="tx1"/>
                </a:solidFill>
                <a:effectLst/>
                <a:latin typeface="Arial" pitchFamily="34" charset="0"/>
              </a:rPr>
              <a:t>indemnitor</a:t>
            </a:r>
            <a:r>
              <a:rPr kumimoji="0" lang="en-US" b="0" i="0" u="none" strike="noStrike" cap="none" normalizeH="0" baseline="0" dirty="0" smtClean="0">
                <a:ln>
                  <a:noFill/>
                </a:ln>
                <a:solidFill>
                  <a:schemeClr val="tx1"/>
                </a:solidFill>
                <a:effectLst/>
                <a:latin typeface="Arial" pitchFamily="34" charset="0"/>
              </a:rPr>
              <a:t> to reimburse the </a:t>
            </a:r>
            <a:r>
              <a:rPr kumimoji="0" lang="en-US" b="0" i="0" u="none" strike="noStrike" cap="none" normalizeH="0" baseline="0" dirty="0" err="1" smtClean="0">
                <a:ln>
                  <a:noFill/>
                </a:ln>
                <a:solidFill>
                  <a:schemeClr val="tx1"/>
                </a:solidFill>
                <a:effectLst/>
                <a:latin typeface="Arial" pitchFamily="34" charset="0"/>
              </a:rPr>
              <a:t>indemnitee</a:t>
            </a:r>
            <a:r>
              <a:rPr kumimoji="0" lang="en-US" b="0" i="0" u="none" strike="noStrike" cap="none" normalizeH="0" baseline="0" dirty="0" smtClean="0">
                <a:ln>
                  <a:noFill/>
                </a:ln>
                <a:solidFill>
                  <a:schemeClr val="tx1"/>
                </a:solidFill>
                <a:effectLst/>
                <a:latin typeface="Arial" pitchFamily="34" charset="0"/>
              </a:rPr>
              <a:t> for amounts </a:t>
            </a:r>
            <a:r>
              <a:rPr kumimoji="0" lang="en-US" b="1" i="1" u="none" strike="noStrike" cap="none" normalizeH="0" baseline="0" dirty="0" smtClean="0">
                <a:ln>
                  <a:noFill/>
                </a:ln>
                <a:solidFill>
                  <a:schemeClr val="tx1"/>
                </a:solidFill>
                <a:effectLst/>
                <a:latin typeface="Arial" pitchFamily="34" charset="0"/>
              </a:rPr>
              <a:t>actually paid</a:t>
            </a:r>
            <a:r>
              <a:rPr kumimoji="0" lang="en-US" b="0" i="0" u="none" strike="noStrike" cap="none" normalizeH="0" baseline="0" dirty="0" smtClean="0">
                <a:ln>
                  <a:noFill/>
                </a:ln>
                <a:solidFill>
                  <a:schemeClr val="tx1"/>
                </a:solidFill>
                <a:effectLst/>
                <a:latin typeface="Arial" pitchFamily="34" charset="0"/>
              </a:rPr>
              <a:t>. The right to recover on an indemnity against loss </a:t>
            </a:r>
            <a:r>
              <a:rPr kumimoji="0" lang="en-US" b="1" i="1" u="none" strike="noStrike" cap="none" normalizeH="0" baseline="0" dirty="0" smtClean="0">
                <a:ln>
                  <a:noFill/>
                </a:ln>
                <a:solidFill>
                  <a:schemeClr val="tx1"/>
                </a:solidFill>
                <a:effectLst/>
                <a:latin typeface="Arial" pitchFamily="34" charset="0"/>
              </a:rPr>
              <a:t>accrues</a:t>
            </a:r>
            <a:r>
              <a:rPr kumimoji="0" lang="en-US" b="0" i="0" u="none" strike="noStrike" cap="none" normalizeH="0" baseline="0" dirty="0" smtClean="0">
                <a:ln>
                  <a:noFill/>
                </a:ln>
                <a:solidFill>
                  <a:schemeClr val="tx1"/>
                </a:solidFill>
                <a:effectLst/>
                <a:latin typeface="Arial" pitchFamily="34" charset="0"/>
              </a:rPr>
              <a:t> only upon the </a:t>
            </a:r>
            <a:r>
              <a:rPr kumimoji="0" lang="en-US" b="0" i="0" u="none" strike="noStrike" cap="none" normalizeH="0" baseline="0" dirty="0" err="1" smtClean="0">
                <a:ln>
                  <a:noFill/>
                </a:ln>
                <a:solidFill>
                  <a:schemeClr val="tx1"/>
                </a:solidFill>
                <a:effectLst/>
                <a:latin typeface="Arial" pitchFamily="34" charset="0"/>
              </a:rPr>
              <a:t>indemnitee’s</a:t>
            </a:r>
            <a:r>
              <a:rPr kumimoji="0" lang="en-US" b="0" i="0" u="none" strike="noStrike" cap="none" normalizeH="0" baseline="0" dirty="0" smtClean="0">
                <a:ln>
                  <a:noFill/>
                </a:ln>
                <a:solidFill>
                  <a:schemeClr val="tx1"/>
                </a:solidFill>
                <a:effectLst/>
                <a:latin typeface="Arial" pitchFamily="34" charset="0"/>
              </a:rPr>
              <a:t> </a:t>
            </a:r>
            <a:r>
              <a:rPr kumimoji="0" lang="en-US" b="1" i="0" u="none" strike="noStrike" cap="none" normalizeH="0" baseline="0" dirty="0" smtClean="0">
                <a:ln>
                  <a:noFill/>
                </a:ln>
                <a:solidFill>
                  <a:schemeClr val="tx1"/>
                </a:solidFill>
                <a:effectLst/>
                <a:latin typeface="Arial" pitchFamily="34" charset="0"/>
              </a:rPr>
              <a:t>actual payment </a:t>
            </a:r>
            <a:r>
              <a:rPr kumimoji="0" lang="en-US" b="0" i="0" u="none" strike="noStrike" cap="none" normalizeH="0" baseline="0" dirty="0" smtClean="0">
                <a:ln>
                  <a:noFill/>
                </a:ln>
                <a:solidFill>
                  <a:schemeClr val="tx1"/>
                </a:solidFill>
                <a:effectLst/>
                <a:latin typeface="Arial" pitchFamily="34" charset="0"/>
              </a:rPr>
              <a:t>of damages.  In other words, the indemnity is a reimbursement.</a:t>
            </a:r>
            <a:r>
              <a:rPr kumimoji="0" lang="en-US" b="1" i="0" u="none" strike="noStrike" cap="none" normalizeH="0" baseline="0" dirty="0" smtClean="0">
                <a:ln>
                  <a:noFill/>
                </a:ln>
                <a:solidFill>
                  <a:schemeClr val="tx1"/>
                </a:solidFill>
                <a:effectLst/>
                <a:latin typeface="Arial" pitchFamily="34" charset="0"/>
              </a:rPr>
              <a:t>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Example: A indemnifies B from loss or damage suffered by B as the result of the acts or omissions of A.</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extBox 2"/>
          <p:cNvSpPr txBox="1"/>
          <p:nvPr/>
        </p:nvSpPr>
        <p:spPr>
          <a:xfrm>
            <a:off x="457200" y="152400"/>
            <a:ext cx="8153400" cy="584775"/>
          </a:xfrm>
          <a:prstGeom prst="rect">
            <a:avLst/>
          </a:prstGeom>
          <a:noFill/>
        </p:spPr>
        <p:txBody>
          <a:bodyPr wrap="square" rtlCol="0">
            <a:spAutoFit/>
          </a:bodyPr>
          <a:lstStyle/>
          <a:p>
            <a:pPr algn="ctr"/>
            <a:r>
              <a:rPr lang="en-US" sz="3200" b="1" u="sng" dirty="0" smtClean="0">
                <a:solidFill>
                  <a:prstClr val="black"/>
                </a:solidFill>
                <a:latin typeface="Times New Roman" pitchFamily="18" charset="0"/>
                <a:ea typeface="Calibri" pitchFamily="34" charset="0"/>
                <a:cs typeface="Times New Roman" pitchFamily="18" charset="0"/>
              </a:rPr>
              <a:t>Scope of the Indemnity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3">
                                            <p:txEl>
                                              <p:pRg st="0" end="0"/>
                                            </p:txEl>
                                          </p:spTgt>
                                        </p:tgtEl>
                                        <p:attrNameLst>
                                          <p:attrName>style.visibility</p:attrName>
                                        </p:attrNameLst>
                                      </p:cBhvr>
                                      <p:to>
                                        <p:strVal val="visible"/>
                                      </p:to>
                                    </p:set>
                                    <p:anim calcmode="lin" valueType="num">
                                      <p:cBhvr additive="base">
                                        <p:cTn id="7" dur="500" fill="hold"/>
                                        <p:tgtEl>
                                          <p:spTgt spid="235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3">
                                            <p:txEl>
                                              <p:pRg st="2" end="2"/>
                                            </p:txEl>
                                          </p:spTgt>
                                        </p:tgtEl>
                                        <p:attrNameLst>
                                          <p:attrName>style.visibility</p:attrName>
                                        </p:attrNameLst>
                                      </p:cBhvr>
                                      <p:to>
                                        <p:strVal val="visible"/>
                                      </p:to>
                                    </p:set>
                                    <p:anim calcmode="lin" valueType="num">
                                      <p:cBhvr additive="base">
                                        <p:cTn id="11" dur="500" fill="hold"/>
                                        <p:tgtEl>
                                          <p:spTgt spid="2355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553">
                                            <p:txEl>
                                              <p:pRg st="4" end="4"/>
                                            </p:txEl>
                                          </p:spTgt>
                                        </p:tgtEl>
                                        <p:attrNameLst>
                                          <p:attrName>style.visibility</p:attrName>
                                        </p:attrNameLst>
                                      </p:cBhvr>
                                      <p:to>
                                        <p:strVal val="visible"/>
                                      </p:to>
                                    </p:set>
                                    <p:anim calcmode="lin" valueType="num">
                                      <p:cBhvr additive="base">
                                        <p:cTn id="17" dur="500" fill="hold"/>
                                        <p:tgtEl>
                                          <p:spTgt spid="2355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3553">
                                            <p:txEl>
                                              <p:pRg st="6" end="6"/>
                                            </p:txEl>
                                          </p:spTgt>
                                        </p:tgtEl>
                                        <p:attrNameLst>
                                          <p:attrName>style.visibility</p:attrName>
                                        </p:attrNameLst>
                                      </p:cBhvr>
                                      <p:to>
                                        <p:strVal val="visible"/>
                                      </p:to>
                                    </p:set>
                                    <p:anim calcmode="lin" valueType="num">
                                      <p:cBhvr additive="base">
                                        <p:cTn id="21" dur="500" fill="hold"/>
                                        <p:tgtEl>
                                          <p:spTgt spid="2355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355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3553">
                                            <p:txEl>
                                              <p:pRg st="8" end="8"/>
                                            </p:txEl>
                                          </p:spTgt>
                                        </p:tgtEl>
                                        <p:attrNameLst>
                                          <p:attrName>style.visibility</p:attrName>
                                        </p:attrNameLst>
                                      </p:cBhvr>
                                      <p:to>
                                        <p:strVal val="visible"/>
                                      </p:to>
                                    </p:set>
                                    <p:anim calcmode="lin" valueType="num">
                                      <p:cBhvr additive="base">
                                        <p:cTn id="27" dur="500" fill="hold"/>
                                        <p:tgtEl>
                                          <p:spTgt spid="2355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355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3553">
                                            <p:txEl>
                                              <p:pRg st="10" end="10"/>
                                            </p:txEl>
                                          </p:spTgt>
                                        </p:tgtEl>
                                        <p:attrNameLst>
                                          <p:attrName>style.visibility</p:attrName>
                                        </p:attrNameLst>
                                      </p:cBhvr>
                                      <p:to>
                                        <p:strVal val="visible"/>
                                      </p:to>
                                    </p:set>
                                    <p:anim calcmode="lin" valueType="num">
                                      <p:cBhvr additive="base">
                                        <p:cTn id="31" dur="500" fill="hold"/>
                                        <p:tgtEl>
                                          <p:spTgt spid="2355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09600" y="538253"/>
            <a:ext cx="8001000" cy="6217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 pos="971550" algn="l"/>
              </a:tabLst>
            </a:pP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Entity vs. Group: </a:t>
            </a:r>
          </a:p>
          <a:p>
            <a:pPr marL="0" marR="0" lvl="0" indent="0" algn="l" defTabSz="914400" rtl="0" eaLnBrk="1" fontAlgn="base" latinLnBrk="0" hangingPunct="1">
              <a:lnSpc>
                <a:spcPct val="100000"/>
              </a:lnSpc>
              <a:spcBef>
                <a:spcPct val="0"/>
              </a:spcBef>
              <a:spcAft>
                <a:spcPct val="0"/>
              </a:spcAft>
              <a:buClrTx/>
              <a:buSzTx/>
              <a:buFontTx/>
              <a:buNone/>
              <a:tabLst>
                <a:tab pos="685800" algn="l"/>
                <a:tab pos="971550" algn="l"/>
              </a:tabLst>
            </a:pPr>
            <a:endParaRPr lang="en-US" sz="2000" i="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685800" algn="l"/>
                <a:tab pos="971550" algn="l"/>
              </a:tabLst>
            </a:pP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Who is covered by the indemnity?</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whom have the parties contractually agreed to extend the indemnity protection?  </a:t>
            </a:r>
          </a:p>
          <a:p>
            <a:pPr marL="0" marR="0" lvl="0" indent="0" algn="l" defTabSz="914400" rtl="0" eaLnBrk="1" fontAlgn="base" latinLnBrk="0" hangingPunct="1">
              <a:lnSpc>
                <a:spcPct val="100000"/>
              </a:lnSpc>
              <a:spcBef>
                <a:spcPct val="0"/>
              </a:spcBef>
              <a:spcAft>
                <a:spcPct val="0"/>
              </a:spcAft>
              <a:buClrTx/>
              <a:buSzTx/>
              <a:buFontTx/>
              <a:buNone/>
              <a:tabLst>
                <a:tab pos="685800" algn="l"/>
                <a:tab pos="971550" algn="l"/>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Entity</a:t>
            </a:r>
            <a:r>
              <a:rPr kumimoji="0" lang="en-US" sz="2000" b="0" i="0" u="none" strike="noStrike" cap="none" normalizeH="0" baseline="0" dirty="0" smtClean="0">
                <a:ln>
                  <a:noFill/>
                </a:ln>
                <a:solidFill>
                  <a:schemeClr val="tx1"/>
                </a:solidFill>
                <a:effectLst/>
                <a:latin typeface="Arial" pitchFamily="34" charset="0"/>
              </a:rPr>
              <a:t>:  A contract of indemnity in favor of an individual entity obligates the </a:t>
            </a:r>
            <a:r>
              <a:rPr kumimoji="0" lang="en-US" sz="2000" b="0" i="0" u="none" strike="noStrike" cap="none" normalizeH="0" baseline="0" dirty="0" err="1" smtClean="0">
                <a:ln>
                  <a:noFill/>
                </a:ln>
                <a:solidFill>
                  <a:schemeClr val="tx1"/>
                </a:solidFill>
                <a:effectLst/>
                <a:latin typeface="Arial" pitchFamily="34" charset="0"/>
              </a:rPr>
              <a:t>indemnitor</a:t>
            </a:r>
            <a:r>
              <a:rPr kumimoji="0" lang="en-US" sz="2000" b="0" i="0" u="none" strike="noStrike" cap="none" normalizeH="0" baseline="0" dirty="0" smtClean="0">
                <a:ln>
                  <a:noFill/>
                </a:ln>
                <a:solidFill>
                  <a:schemeClr val="tx1"/>
                </a:solidFill>
                <a:effectLst/>
                <a:latin typeface="Arial" pitchFamily="34" charset="0"/>
              </a:rPr>
              <a:t> to protect only that entity from liability or loss. </a:t>
            </a: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Example: A indemnifies B from claims arising from the acts or omissions of A.</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endParaRPr kumimoji="0" lang="en-US" sz="20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Group</a:t>
            </a:r>
            <a:r>
              <a:rPr kumimoji="0" lang="en-US" sz="2000" b="0" i="0" u="none" strike="noStrike" cap="none" normalizeH="0" baseline="0" dirty="0" smtClean="0">
                <a:ln>
                  <a:noFill/>
                </a:ln>
                <a:solidFill>
                  <a:schemeClr val="tx1"/>
                </a:solidFill>
                <a:effectLst/>
                <a:latin typeface="Arial" pitchFamily="34" charset="0"/>
              </a:rPr>
              <a:t>:  A contract of indemnity in favor of a defined group obligates the </a:t>
            </a:r>
            <a:r>
              <a:rPr kumimoji="0" lang="en-US" sz="2000" b="0" i="0" u="none" strike="noStrike" cap="none" normalizeH="0" baseline="0" dirty="0" err="1" smtClean="0">
                <a:ln>
                  <a:noFill/>
                </a:ln>
                <a:solidFill>
                  <a:schemeClr val="tx1"/>
                </a:solidFill>
                <a:effectLst/>
                <a:latin typeface="Arial" pitchFamily="34" charset="0"/>
              </a:rPr>
              <a:t>indemnitor</a:t>
            </a:r>
            <a:r>
              <a:rPr kumimoji="0" lang="en-US" sz="2000" b="0" i="0" u="none" strike="noStrike" cap="none" normalizeH="0" baseline="0" dirty="0" smtClean="0">
                <a:ln>
                  <a:noFill/>
                </a:ln>
                <a:solidFill>
                  <a:schemeClr val="tx1"/>
                </a:solidFill>
                <a:effectLst/>
                <a:latin typeface="Arial" pitchFamily="34" charset="0"/>
              </a:rPr>
              <a:t> to protect all members of that group from liability or loss. </a:t>
            </a: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Example: A indemnifies B and B’s parent, subsidiaries, affiliates, partners, co-owners, joint interest owners, contractors, subcontractors and all of their respective agents, officers, directors, employees, and representatives from claims arising from the acts or omissions of A.</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7155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7">
                                            <p:txEl>
                                              <p:pRg st="4" end="4"/>
                                            </p:txEl>
                                          </p:spTgt>
                                        </p:tgtEl>
                                        <p:attrNameLst>
                                          <p:attrName>style.visibility</p:attrName>
                                        </p:attrNameLst>
                                      </p:cBhvr>
                                      <p:to>
                                        <p:strVal val="visible"/>
                                      </p:to>
                                    </p:set>
                                    <p:anim calcmode="lin" valueType="num">
                                      <p:cBhvr additive="base">
                                        <p:cTn id="7" dur="500" fill="hold"/>
                                        <p:tgtEl>
                                          <p:spTgt spid="2457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7">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77">
                                            <p:txEl>
                                              <p:pRg st="6" end="6"/>
                                            </p:txEl>
                                          </p:spTgt>
                                        </p:tgtEl>
                                        <p:attrNameLst>
                                          <p:attrName>style.visibility</p:attrName>
                                        </p:attrNameLst>
                                      </p:cBhvr>
                                      <p:to>
                                        <p:strVal val="visible"/>
                                      </p:to>
                                    </p:set>
                                    <p:anim calcmode="lin" valueType="num">
                                      <p:cBhvr additive="base">
                                        <p:cTn id="11" dur="500" fill="hold"/>
                                        <p:tgtEl>
                                          <p:spTgt spid="24577">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577">
                                            <p:txEl>
                                              <p:pRg st="8" end="8"/>
                                            </p:txEl>
                                          </p:spTgt>
                                        </p:tgtEl>
                                        <p:attrNameLst>
                                          <p:attrName>style.visibility</p:attrName>
                                        </p:attrNameLst>
                                      </p:cBhvr>
                                      <p:to>
                                        <p:strVal val="visible"/>
                                      </p:to>
                                    </p:set>
                                    <p:anim calcmode="lin" valueType="num">
                                      <p:cBhvr additive="base">
                                        <p:cTn id="17" dur="500" fill="hold"/>
                                        <p:tgtEl>
                                          <p:spTgt spid="24577">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7">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4577">
                                            <p:txEl>
                                              <p:pRg st="10" end="10"/>
                                            </p:txEl>
                                          </p:spTgt>
                                        </p:tgtEl>
                                        <p:attrNameLst>
                                          <p:attrName>style.visibility</p:attrName>
                                        </p:attrNameLst>
                                      </p:cBhvr>
                                      <p:to>
                                        <p:strVal val="visible"/>
                                      </p:to>
                                    </p:set>
                                    <p:anim calcmode="lin" valueType="num">
                                      <p:cBhvr additive="base">
                                        <p:cTn id="21" dur="500" fill="hold"/>
                                        <p:tgtEl>
                                          <p:spTgt spid="24577">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57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l="4244" r="4244"/>
          <a:stretch>
            <a:fillRect/>
          </a:stretch>
        </p:blipFill>
        <p:spPr bwMode="auto">
          <a:xfrm>
            <a:off x="1676400" y="1828800"/>
            <a:ext cx="54864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09600" y="865258"/>
            <a:ext cx="7924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 pos="971550" algn="l"/>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Oil and Gas Lease: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 pos="971550" algn="l"/>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tab pos="685800" algn="l"/>
                <a:tab pos="9715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“Lessee agrees to indemnify, protect and hold Lessor harmless of and from any and all claims, demands, costs (including but not limited to attorney and expert fees), expenses, damages, losses, causes of action or suits for </a:t>
            </a:r>
            <a:r>
              <a:rPr kumimoji="0" lang="en-US" sz="200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damages for injury to persons (including death) and injury or damage to or loss of any property or improvements </a:t>
            </a:r>
            <a:r>
              <a:rPr kumimoji="0" lang="en-US" sz="2000" strike="noStrike" cap="none" normalizeH="0" dirty="0" smtClean="0">
                <a:ln>
                  <a:noFill/>
                </a:ln>
                <a:solidFill>
                  <a:schemeClr val="tx1"/>
                </a:solidFill>
                <a:effectLst/>
                <a:latin typeface="Times New Roman" pitchFamily="18" charset="0"/>
                <a:ea typeface="Calibri" pitchFamily="34" charset="0"/>
                <a:cs typeface="Times New Roman" pitchFamily="18" charset="0"/>
              </a:rPr>
              <a:t>caused by the operations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upon the Leases Premises or Land pooled therewith.  </a:t>
            </a:r>
            <a:r>
              <a:rPr kumimoji="0" lang="en-US" sz="2000" b="0" i="0" u="none" strike="noStrike" cap="all" normalizeH="0" dirty="0" smtClean="0">
                <a:ln>
                  <a:noFill/>
                </a:ln>
                <a:solidFill>
                  <a:schemeClr val="tx1"/>
                </a:solidFill>
                <a:effectLst/>
                <a:latin typeface="Times New Roman" pitchFamily="18" charset="0"/>
                <a:ea typeface="Calibri" pitchFamily="34" charset="0"/>
                <a:cs typeface="Times New Roman" pitchFamily="18" charset="0"/>
              </a:rPr>
              <a:t>This obligation of Lessee shall apply </a:t>
            </a:r>
            <a:r>
              <a:rPr kumimoji="0" lang="en-US" sz="2000" i="0" u="none" strike="noStrike" cap="all" normalizeH="0" dirty="0" smtClean="0">
                <a:ln>
                  <a:noFill/>
                </a:ln>
                <a:solidFill>
                  <a:schemeClr val="tx1"/>
                </a:solidFill>
                <a:effectLst/>
                <a:latin typeface="Times New Roman" pitchFamily="18" charset="0"/>
                <a:ea typeface="Calibri" pitchFamily="34" charset="0"/>
                <a:cs typeface="Times New Roman" pitchFamily="18" charset="0"/>
              </a:rPr>
              <a:t>regardless of cause or fault, </a:t>
            </a:r>
            <a:r>
              <a:rPr kumimoji="0" lang="en-US" sz="2000" b="0" i="0" u="none" strike="noStrike" cap="all" normalizeH="0" dirty="0" smtClean="0">
                <a:ln>
                  <a:noFill/>
                </a:ln>
                <a:solidFill>
                  <a:schemeClr val="tx1"/>
                </a:solidFill>
                <a:effectLst/>
                <a:latin typeface="Times New Roman" pitchFamily="18" charset="0"/>
                <a:ea typeface="Calibri" pitchFamily="34" charset="0"/>
                <a:cs typeface="Times New Roman" pitchFamily="18" charset="0"/>
              </a:rPr>
              <a:t>including, without limitation, any negligent act or omission of Lessor, Lessor’s representatives, agents or employees.”</a:t>
            </a:r>
            <a:endParaRPr kumimoji="0" lang="en-US" sz="2000" b="0" i="0" u="none" strike="noStrike" cap="all" normalizeH="0" dirty="0" smtClean="0">
              <a:ln>
                <a:noFill/>
              </a:ln>
              <a:solidFill>
                <a:schemeClr val="tx1"/>
              </a:solidFill>
              <a:effectLst/>
              <a:latin typeface="Arial" pitchFamily="34" charset="0"/>
            </a:endParaRPr>
          </a:p>
        </p:txBody>
      </p:sp>
      <p:sp>
        <p:nvSpPr>
          <p:cNvPr id="5" name="Rectangle 4"/>
          <p:cNvSpPr/>
          <p:nvPr/>
        </p:nvSpPr>
        <p:spPr>
          <a:xfrm>
            <a:off x="3276600" y="3517075"/>
            <a:ext cx="4876800" cy="39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all" dirty="0" smtClean="0">
                <a:solidFill>
                  <a:srgbClr val="FF0000"/>
                </a:solidFill>
                <a:latin typeface="Times New Roman" pitchFamily="18" charset="0"/>
                <a:ea typeface="Calibri" pitchFamily="34" charset="0"/>
                <a:cs typeface="Times New Roman" pitchFamily="18" charset="0"/>
              </a:rPr>
              <a:t>regardless of cause or fault,</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2640</Words>
  <Application>Microsoft Office PowerPoint</Application>
  <PresentationFormat>On-screen Show (4:3)</PresentationFormat>
  <Paragraphs>229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YOUR FAULT, MY FAULT, THEIR FAULT …  DOES IT EVEN MATTER? INDEMNIFICATION AND EXCULPATORY  AGREEMENTS IN THE OIL PATCH</vt:lpstr>
      <vt:lpstr>Slide 2</vt:lpstr>
      <vt:lpstr>The Indemnity Provision</vt:lpstr>
      <vt:lpstr>Why do we have indemnities?  To allocate risk and create certainty.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Looper Reed &amp; McGraw 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vlane</dc:creator>
  <cp:lastModifiedBy>vlane</cp:lastModifiedBy>
  <cp:revision>100</cp:revision>
  <dcterms:created xsi:type="dcterms:W3CDTF">2013-04-17T12:36:44Z</dcterms:created>
  <dcterms:modified xsi:type="dcterms:W3CDTF">2013-05-01T18:06:40Z</dcterms:modified>
</cp:coreProperties>
</file>